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1" r:id="rId17"/>
    <p:sldId id="271" r:id="rId18"/>
    <p:sldId id="272" r:id="rId19"/>
    <p:sldId id="273" r:id="rId20"/>
    <p:sldId id="274" r:id="rId21"/>
    <p:sldId id="275" r:id="rId22"/>
    <p:sldId id="276" r:id="rId23"/>
    <p:sldId id="277" r:id="rId24"/>
    <p:sldId id="278" r:id="rId25"/>
    <p:sldId id="279" r:id="rId26"/>
    <p:sldId id="280" r:id="rId27"/>
    <p:sldId id="281" r:id="rId28"/>
    <p:sldId id="284" r:id="rId29"/>
    <p:sldId id="285" r:id="rId30"/>
    <p:sldId id="286" r:id="rId31"/>
    <p:sldId id="287" r:id="rId32"/>
    <p:sldId id="288" r:id="rId33"/>
    <p:sldId id="289" r:id="rId34"/>
    <p:sldId id="290" r:id="rId35"/>
  </p:sldIdLst>
  <p:sldSz cx="18288000" cy="10287000"/>
  <p:notesSz cx="6858000" cy="9144000"/>
  <p:embeddedFontLst>
    <p:embeddedFont>
      <p:font typeface="Open Sauce" pitchFamily="2" charset="77"/>
      <p:regular r:id="rId36"/>
    </p:embeddedFont>
    <p:embeddedFont>
      <p:font typeface="Open Sauce Bold" pitchFamily="2" charset="77"/>
      <p:regular r:id="rId37"/>
      <p:bold r:id="rId38"/>
    </p:embeddedFont>
    <p:embeddedFont>
      <p:font typeface="Serithai Expanded Bold" pitchFamily="2" charset="-34"/>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722" autoAdjust="0"/>
  </p:normalViewPr>
  <p:slideViewPr>
    <p:cSldViewPr>
      <p:cViewPr varScale="1">
        <p:scale>
          <a:sx n="58" d="100"/>
          <a:sy n="58" d="100"/>
        </p:scale>
        <p:origin x="82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2.jpe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5.jpe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3.jpeg"/><Relationship Id="rId3" Type="http://schemas.openxmlformats.org/officeDocument/2006/relationships/image" Target="../media/image47.png"/><Relationship Id="rId7" Type="http://schemas.openxmlformats.org/officeDocument/2006/relationships/image" Target="../media/image28.svg"/><Relationship Id="rId12"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1.jpeg"/><Relationship Id="rId5" Type="http://schemas.openxmlformats.org/officeDocument/2006/relationships/image" Target="../media/image49.jpe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8.jpeg"/><Relationship Id="rId9" Type="http://schemas.openxmlformats.org/officeDocument/2006/relationships/image" Target="../media/image22.svg"/><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9.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2.png"/><Relationship Id="rId7" Type="http://schemas.openxmlformats.org/officeDocument/2006/relationships/hyperlink" Target="https://www.nata.org/about/board-directors" TargetMode="External"/><Relationship Id="rId12"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2.svg"/><Relationship Id="rId5" Type="http://schemas.openxmlformats.org/officeDocument/2006/relationships/image" Target="../media/image17.pn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3.svg"/><Relationship Id="rId9" Type="http://schemas.openxmlformats.org/officeDocument/2006/relationships/image" Target="../media/image20.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2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2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7.png"/><Relationship Id="rId7" Type="http://schemas.openxmlformats.org/officeDocument/2006/relationships/image" Target="../media/image18.svg"/><Relationship Id="rId12" Type="http://schemas.openxmlformats.org/officeDocument/2006/relationships/image" Target="../media/image34.jpeg"/><Relationship Id="rId2" Type="http://schemas.openxmlformats.org/officeDocument/2006/relationships/image" Target="../media/image1.jpeg"/><Relationship Id="rId16"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3.jpeg"/><Relationship Id="rId5" Type="http://schemas.openxmlformats.org/officeDocument/2006/relationships/image" Target="../media/image29.jpeg"/><Relationship Id="rId15" Type="http://schemas.openxmlformats.org/officeDocument/2006/relationships/image" Target="../media/image37.png"/><Relationship Id="rId10" Type="http://schemas.openxmlformats.org/officeDocument/2006/relationships/image" Target="../media/image32.jpeg"/><Relationship Id="rId4" Type="http://schemas.openxmlformats.org/officeDocument/2006/relationships/image" Target="../media/image28.svg"/><Relationship Id="rId9" Type="http://schemas.openxmlformats.org/officeDocument/2006/relationships/image" Target="../media/image31.jpe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860311" y="9510060"/>
            <a:ext cx="14026338" cy="1803281"/>
            <a:chOff x="0" y="0"/>
            <a:chExt cx="5433094" cy="698500"/>
          </a:xfrm>
        </p:grpSpPr>
        <p:sp>
          <p:nvSpPr>
            <p:cNvPr id="4" name="Freeform 4"/>
            <p:cNvSpPr/>
            <p:nvPr/>
          </p:nvSpPr>
          <p:spPr>
            <a:xfrm>
              <a:off x="2120" y="0"/>
              <a:ext cx="5428854" cy="698500"/>
            </a:xfrm>
            <a:custGeom>
              <a:avLst/>
              <a:gdLst/>
              <a:ahLst/>
              <a:cxnLst/>
              <a:rect l="l" t="t" r="r" b="b"/>
              <a:pathLst>
                <a:path w="5428854" h="698500">
                  <a:moveTo>
                    <a:pt x="5425422" y="358792"/>
                  </a:moveTo>
                  <a:lnTo>
                    <a:pt x="5233325" y="688958"/>
                  </a:lnTo>
                  <a:cubicBezTo>
                    <a:pt x="5229888" y="694866"/>
                    <a:pt x="5223569" y="698500"/>
                    <a:pt x="5216734" y="698500"/>
                  </a:cubicBezTo>
                  <a:lnTo>
                    <a:pt x="212119" y="698500"/>
                  </a:lnTo>
                  <a:cubicBezTo>
                    <a:pt x="205285" y="698500"/>
                    <a:pt x="198966" y="694866"/>
                    <a:pt x="195528" y="688958"/>
                  </a:cubicBezTo>
                  <a:lnTo>
                    <a:pt x="3432" y="358792"/>
                  </a:lnTo>
                  <a:cubicBezTo>
                    <a:pt x="0" y="352893"/>
                    <a:pt x="0" y="345607"/>
                    <a:pt x="3432" y="339708"/>
                  </a:cubicBezTo>
                  <a:lnTo>
                    <a:pt x="195528" y="9542"/>
                  </a:lnTo>
                  <a:cubicBezTo>
                    <a:pt x="198966" y="3634"/>
                    <a:pt x="205285" y="0"/>
                    <a:pt x="212119" y="0"/>
                  </a:cubicBezTo>
                  <a:lnTo>
                    <a:pt x="5216734" y="0"/>
                  </a:lnTo>
                  <a:cubicBezTo>
                    <a:pt x="5223569" y="0"/>
                    <a:pt x="5229888" y="3634"/>
                    <a:pt x="5233325" y="9542"/>
                  </a:cubicBezTo>
                  <a:lnTo>
                    <a:pt x="5425422" y="339708"/>
                  </a:lnTo>
                  <a:cubicBezTo>
                    <a:pt x="5428854" y="345607"/>
                    <a:pt x="5428854" y="352893"/>
                    <a:pt x="5425422" y="358792"/>
                  </a:cubicBezTo>
                  <a:close/>
                </a:path>
              </a:pathLst>
            </a:custGeom>
            <a:solidFill>
              <a:srgbClr val="89B7E2"/>
            </a:solidFill>
          </p:spPr>
          <p:txBody>
            <a:bodyPr/>
            <a:lstStyle/>
            <a:p>
              <a:endParaRPr lang="en-US"/>
            </a:p>
          </p:txBody>
        </p:sp>
        <p:sp>
          <p:nvSpPr>
            <p:cNvPr id="5" name="TextBox 5"/>
            <p:cNvSpPr txBox="1"/>
            <p:nvPr/>
          </p:nvSpPr>
          <p:spPr>
            <a:xfrm>
              <a:off x="114300" y="-38100"/>
              <a:ext cx="520449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531020" y="778539"/>
            <a:ext cx="9104918" cy="1247907"/>
            <a:chOff x="0" y="0"/>
            <a:chExt cx="5096362" cy="698500"/>
          </a:xfrm>
        </p:grpSpPr>
        <p:sp>
          <p:nvSpPr>
            <p:cNvPr id="7" name="Freeform 7"/>
            <p:cNvSpPr/>
            <p:nvPr/>
          </p:nvSpPr>
          <p:spPr>
            <a:xfrm>
              <a:off x="1633" y="0"/>
              <a:ext cx="5093096" cy="698500"/>
            </a:xfrm>
            <a:custGeom>
              <a:avLst/>
              <a:gdLst/>
              <a:ahLst/>
              <a:cxnLst/>
              <a:rect l="l" t="t" r="r" b="b"/>
              <a:pathLst>
                <a:path w="5093096" h="698500">
                  <a:moveTo>
                    <a:pt x="5090453" y="356600"/>
                  </a:moveTo>
                  <a:lnTo>
                    <a:pt x="4895805" y="691150"/>
                  </a:lnTo>
                  <a:cubicBezTo>
                    <a:pt x="4893157" y="695701"/>
                    <a:pt x="4888290" y="698500"/>
                    <a:pt x="4883026" y="698500"/>
                  </a:cubicBezTo>
                  <a:lnTo>
                    <a:pt x="210070" y="698500"/>
                  </a:lnTo>
                  <a:cubicBezTo>
                    <a:pt x="204806" y="698500"/>
                    <a:pt x="199938" y="695701"/>
                    <a:pt x="197291" y="691150"/>
                  </a:cubicBezTo>
                  <a:lnTo>
                    <a:pt x="2643" y="356600"/>
                  </a:lnTo>
                  <a:cubicBezTo>
                    <a:pt x="0" y="352056"/>
                    <a:pt x="0" y="346444"/>
                    <a:pt x="2643" y="341900"/>
                  </a:cubicBezTo>
                  <a:lnTo>
                    <a:pt x="197291" y="7350"/>
                  </a:lnTo>
                  <a:cubicBezTo>
                    <a:pt x="199938" y="2799"/>
                    <a:pt x="204806" y="0"/>
                    <a:pt x="210070" y="0"/>
                  </a:cubicBezTo>
                  <a:lnTo>
                    <a:pt x="4883026" y="0"/>
                  </a:lnTo>
                  <a:cubicBezTo>
                    <a:pt x="4888290" y="0"/>
                    <a:pt x="4893157" y="2799"/>
                    <a:pt x="4895805" y="7350"/>
                  </a:cubicBezTo>
                  <a:lnTo>
                    <a:pt x="5090453" y="341900"/>
                  </a:lnTo>
                  <a:cubicBezTo>
                    <a:pt x="5093096" y="346444"/>
                    <a:pt x="5093096" y="352056"/>
                    <a:pt x="5090453" y="356600"/>
                  </a:cubicBezTo>
                  <a:close/>
                </a:path>
              </a:pathLst>
            </a:custGeom>
            <a:solidFill>
              <a:srgbClr val="89B7E2"/>
            </a:solidFill>
          </p:spPr>
          <p:txBody>
            <a:bodyPr/>
            <a:lstStyle/>
            <a:p>
              <a:endParaRPr lang="en-US"/>
            </a:p>
          </p:txBody>
        </p:sp>
        <p:sp>
          <p:nvSpPr>
            <p:cNvPr id="8" name="TextBox 8"/>
            <p:cNvSpPr txBox="1"/>
            <p:nvPr/>
          </p:nvSpPr>
          <p:spPr>
            <a:xfrm>
              <a:off x="114300" y="-38100"/>
              <a:ext cx="4867762"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9547884" y="8871485"/>
            <a:ext cx="11564539" cy="3647634"/>
            <a:chOff x="0" y="0"/>
            <a:chExt cx="2214539" cy="698500"/>
          </a:xfrm>
        </p:grpSpPr>
        <p:sp>
          <p:nvSpPr>
            <p:cNvPr id="10" name="Freeform 10"/>
            <p:cNvSpPr/>
            <p:nvPr/>
          </p:nvSpPr>
          <p:spPr>
            <a:xfrm>
              <a:off x="1286" y="0"/>
              <a:ext cx="2211968" cy="698500"/>
            </a:xfrm>
            <a:custGeom>
              <a:avLst/>
              <a:gdLst/>
              <a:ahLst/>
              <a:cxnLst/>
              <a:rect l="l" t="t" r="r" b="b"/>
              <a:pathLst>
                <a:path w="2211968" h="698500">
                  <a:moveTo>
                    <a:pt x="2209887" y="355036"/>
                  </a:moveTo>
                  <a:lnTo>
                    <a:pt x="2013420" y="692714"/>
                  </a:lnTo>
                  <a:cubicBezTo>
                    <a:pt x="2011336" y="696296"/>
                    <a:pt x="2007504" y="698500"/>
                    <a:pt x="2003359" y="698500"/>
                  </a:cubicBezTo>
                  <a:lnTo>
                    <a:pt x="208609" y="698500"/>
                  </a:lnTo>
                  <a:cubicBezTo>
                    <a:pt x="204464" y="698500"/>
                    <a:pt x="200632" y="696296"/>
                    <a:pt x="198547" y="692714"/>
                  </a:cubicBezTo>
                  <a:lnTo>
                    <a:pt x="2081" y="355036"/>
                  </a:lnTo>
                  <a:cubicBezTo>
                    <a:pt x="0" y="351459"/>
                    <a:pt x="0" y="347041"/>
                    <a:pt x="2081" y="343464"/>
                  </a:cubicBezTo>
                  <a:lnTo>
                    <a:pt x="198547" y="5786"/>
                  </a:lnTo>
                  <a:cubicBezTo>
                    <a:pt x="200632" y="2204"/>
                    <a:pt x="204464" y="0"/>
                    <a:pt x="208609" y="0"/>
                  </a:cubicBezTo>
                  <a:lnTo>
                    <a:pt x="2003359" y="0"/>
                  </a:lnTo>
                  <a:cubicBezTo>
                    <a:pt x="2007504" y="0"/>
                    <a:pt x="2011336" y="2204"/>
                    <a:pt x="2013420" y="5786"/>
                  </a:cubicBezTo>
                  <a:lnTo>
                    <a:pt x="2209887" y="343464"/>
                  </a:lnTo>
                  <a:cubicBezTo>
                    <a:pt x="2211968" y="347041"/>
                    <a:pt x="2211968" y="351459"/>
                    <a:pt x="2209887" y="355036"/>
                  </a:cubicBezTo>
                  <a:close/>
                </a:path>
              </a:pathLst>
            </a:custGeom>
            <a:solidFill>
              <a:srgbClr val="89B7E2"/>
            </a:solidFill>
          </p:spPr>
          <p:txBody>
            <a:bodyPr/>
            <a:lstStyle/>
            <a:p>
              <a:endParaRPr lang="en-US"/>
            </a:p>
          </p:txBody>
        </p:sp>
        <p:sp>
          <p:nvSpPr>
            <p:cNvPr id="11" name="TextBox 11"/>
            <p:cNvSpPr txBox="1"/>
            <p:nvPr/>
          </p:nvSpPr>
          <p:spPr>
            <a:xfrm>
              <a:off x="114300" y="-38100"/>
              <a:ext cx="198593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0721">
            <a:off x="9585062" y="-166341"/>
            <a:ext cx="10130498" cy="3963494"/>
            <a:chOff x="0" y="0"/>
            <a:chExt cx="1785332" cy="698500"/>
          </a:xfrm>
        </p:grpSpPr>
        <p:sp>
          <p:nvSpPr>
            <p:cNvPr id="13" name="Freeform 13"/>
            <p:cNvSpPr/>
            <p:nvPr/>
          </p:nvSpPr>
          <p:spPr>
            <a:xfrm>
              <a:off x="1467" y="0"/>
              <a:ext cx="1782397" cy="698500"/>
            </a:xfrm>
            <a:custGeom>
              <a:avLst/>
              <a:gdLst/>
              <a:ahLst/>
              <a:cxnLst/>
              <a:rect l="l" t="t" r="r" b="b"/>
              <a:pathLst>
                <a:path w="1782397" h="698500">
                  <a:moveTo>
                    <a:pt x="1780022" y="355856"/>
                  </a:moveTo>
                  <a:lnTo>
                    <a:pt x="1584508" y="691894"/>
                  </a:lnTo>
                  <a:cubicBezTo>
                    <a:pt x="1582129" y="695984"/>
                    <a:pt x="1577754" y="698500"/>
                    <a:pt x="1573023" y="698500"/>
                  </a:cubicBezTo>
                  <a:lnTo>
                    <a:pt x="209375" y="698500"/>
                  </a:lnTo>
                  <a:cubicBezTo>
                    <a:pt x="204644" y="698500"/>
                    <a:pt x="200269" y="695984"/>
                    <a:pt x="197890" y="691894"/>
                  </a:cubicBezTo>
                  <a:lnTo>
                    <a:pt x="2376" y="355856"/>
                  </a:lnTo>
                  <a:cubicBezTo>
                    <a:pt x="0" y="351772"/>
                    <a:pt x="0" y="346728"/>
                    <a:pt x="2376" y="342644"/>
                  </a:cubicBezTo>
                  <a:lnTo>
                    <a:pt x="197890" y="6606"/>
                  </a:lnTo>
                  <a:cubicBezTo>
                    <a:pt x="200269" y="2516"/>
                    <a:pt x="204644" y="0"/>
                    <a:pt x="209375" y="0"/>
                  </a:cubicBezTo>
                  <a:lnTo>
                    <a:pt x="1573023" y="0"/>
                  </a:lnTo>
                  <a:cubicBezTo>
                    <a:pt x="1577754" y="0"/>
                    <a:pt x="1582129" y="2516"/>
                    <a:pt x="1584508" y="6606"/>
                  </a:cubicBezTo>
                  <a:lnTo>
                    <a:pt x="1780022" y="342644"/>
                  </a:lnTo>
                  <a:cubicBezTo>
                    <a:pt x="1782397" y="346728"/>
                    <a:pt x="1782397" y="351772"/>
                    <a:pt x="1780022" y="355856"/>
                  </a:cubicBezTo>
                  <a:close/>
                </a:path>
              </a:pathLst>
            </a:custGeom>
            <a:solidFill>
              <a:srgbClr val="89B7E2"/>
            </a:solidFill>
          </p:spPr>
          <p:txBody>
            <a:bodyPr/>
            <a:lstStyle/>
            <a:p>
              <a:endParaRPr lang="en-US"/>
            </a:p>
          </p:txBody>
        </p:sp>
        <p:sp>
          <p:nvSpPr>
            <p:cNvPr id="14" name="TextBox 14"/>
            <p:cNvSpPr txBox="1"/>
            <p:nvPr/>
          </p:nvSpPr>
          <p:spPr>
            <a:xfrm>
              <a:off x="114300" y="-38100"/>
              <a:ext cx="1556732"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7210721">
            <a:off x="6385729" y="710510"/>
            <a:ext cx="8446833" cy="1887265"/>
            <a:chOff x="0" y="0"/>
            <a:chExt cx="3126277" cy="698500"/>
          </a:xfrm>
        </p:grpSpPr>
        <p:sp>
          <p:nvSpPr>
            <p:cNvPr id="16" name="Freeform 16"/>
            <p:cNvSpPr/>
            <p:nvPr/>
          </p:nvSpPr>
          <p:spPr>
            <a:xfrm>
              <a:off x="1760" y="0"/>
              <a:ext cx="3122756" cy="698500"/>
            </a:xfrm>
            <a:custGeom>
              <a:avLst/>
              <a:gdLst/>
              <a:ahLst/>
              <a:cxnLst/>
              <a:rect l="l" t="t" r="r" b="b"/>
              <a:pathLst>
                <a:path w="3122756" h="698500">
                  <a:moveTo>
                    <a:pt x="3119907" y="357172"/>
                  </a:moveTo>
                  <a:lnTo>
                    <a:pt x="2925926" y="690578"/>
                  </a:lnTo>
                  <a:cubicBezTo>
                    <a:pt x="2923072" y="695483"/>
                    <a:pt x="2917826" y="698500"/>
                    <a:pt x="2912151" y="698500"/>
                  </a:cubicBezTo>
                  <a:lnTo>
                    <a:pt x="210605" y="698500"/>
                  </a:lnTo>
                  <a:cubicBezTo>
                    <a:pt x="204931" y="698500"/>
                    <a:pt x="199684" y="695483"/>
                    <a:pt x="196831" y="690578"/>
                  </a:cubicBezTo>
                  <a:lnTo>
                    <a:pt x="2849" y="357172"/>
                  </a:lnTo>
                  <a:cubicBezTo>
                    <a:pt x="0" y="352275"/>
                    <a:pt x="0" y="346225"/>
                    <a:pt x="2849" y="341328"/>
                  </a:cubicBezTo>
                  <a:lnTo>
                    <a:pt x="196831" y="7922"/>
                  </a:lnTo>
                  <a:cubicBezTo>
                    <a:pt x="199684" y="3017"/>
                    <a:pt x="204931" y="0"/>
                    <a:pt x="210605" y="0"/>
                  </a:cubicBezTo>
                  <a:lnTo>
                    <a:pt x="2912151" y="0"/>
                  </a:lnTo>
                  <a:cubicBezTo>
                    <a:pt x="2917826" y="0"/>
                    <a:pt x="2923072" y="3017"/>
                    <a:pt x="2925926" y="7922"/>
                  </a:cubicBezTo>
                  <a:lnTo>
                    <a:pt x="3119907" y="341328"/>
                  </a:lnTo>
                  <a:cubicBezTo>
                    <a:pt x="3122756" y="346225"/>
                    <a:pt x="3122756" y="352275"/>
                    <a:pt x="3119907" y="357172"/>
                  </a:cubicBezTo>
                  <a:close/>
                </a:path>
              </a:pathLst>
            </a:custGeom>
            <a:solidFill>
              <a:srgbClr val="89B7E2"/>
            </a:solidFill>
          </p:spPr>
          <p:txBody>
            <a:bodyPr/>
            <a:lstStyle/>
            <a:p>
              <a:endParaRPr lang="en-US"/>
            </a:p>
          </p:txBody>
        </p:sp>
        <p:sp>
          <p:nvSpPr>
            <p:cNvPr id="17" name="TextBox 17"/>
            <p:cNvSpPr txBox="1"/>
            <p:nvPr/>
          </p:nvSpPr>
          <p:spPr>
            <a:xfrm>
              <a:off x="114300" y="-38100"/>
              <a:ext cx="289767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1763946" y="976790"/>
            <a:ext cx="9697070" cy="8333420"/>
            <a:chOff x="0" y="0"/>
            <a:chExt cx="812800" cy="698500"/>
          </a:xfrm>
        </p:grpSpPr>
        <p:sp>
          <p:nvSpPr>
            <p:cNvPr id="19" name="Freeform 19"/>
            <p:cNvSpPr/>
            <p:nvPr/>
          </p:nvSpPr>
          <p:spPr>
            <a:xfrm>
              <a:off x="4139" y="0"/>
              <a:ext cx="804521" cy="698500"/>
            </a:xfrm>
            <a:custGeom>
              <a:avLst/>
              <a:gdLst/>
              <a:ahLst/>
              <a:cxnLst/>
              <a:rect l="l" t="t" r="r" b="b"/>
              <a:pathLst>
                <a:path w="804521" h="698500">
                  <a:moveTo>
                    <a:pt x="797821" y="367882"/>
                  </a:moveTo>
                  <a:lnTo>
                    <a:pt x="616301" y="679868"/>
                  </a:lnTo>
                  <a:cubicBezTo>
                    <a:pt x="609590" y="691403"/>
                    <a:pt x="597251" y="698500"/>
                    <a:pt x="583905" y="698500"/>
                  </a:cubicBezTo>
                  <a:lnTo>
                    <a:pt x="220617" y="698500"/>
                  </a:lnTo>
                  <a:cubicBezTo>
                    <a:pt x="207271" y="698500"/>
                    <a:pt x="194932" y="691403"/>
                    <a:pt x="188221" y="679868"/>
                  </a:cubicBezTo>
                  <a:lnTo>
                    <a:pt x="6701" y="367882"/>
                  </a:lnTo>
                  <a:cubicBezTo>
                    <a:pt x="0" y="356364"/>
                    <a:pt x="0" y="342136"/>
                    <a:pt x="6701" y="330618"/>
                  </a:cubicBezTo>
                  <a:lnTo>
                    <a:pt x="188221" y="18632"/>
                  </a:lnTo>
                  <a:cubicBezTo>
                    <a:pt x="194932" y="7097"/>
                    <a:pt x="207271" y="0"/>
                    <a:pt x="220617" y="0"/>
                  </a:cubicBezTo>
                  <a:lnTo>
                    <a:pt x="583905" y="0"/>
                  </a:lnTo>
                  <a:cubicBezTo>
                    <a:pt x="597251" y="0"/>
                    <a:pt x="609590" y="7097"/>
                    <a:pt x="616301" y="18632"/>
                  </a:cubicBezTo>
                  <a:lnTo>
                    <a:pt x="797821" y="330618"/>
                  </a:lnTo>
                  <a:cubicBezTo>
                    <a:pt x="804522" y="342136"/>
                    <a:pt x="804522" y="356364"/>
                    <a:pt x="797821" y="367882"/>
                  </a:cubicBezTo>
                  <a:close/>
                </a:path>
              </a:pathLst>
            </a:custGeom>
            <a:solidFill>
              <a:srgbClr val="89B7E2"/>
            </a:solidFill>
          </p:spPr>
          <p:txBody>
            <a:bodyPr/>
            <a:lstStyle/>
            <a:p>
              <a:endParaRPr lang="en-US"/>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731513" y="2591634"/>
            <a:ext cx="5938889" cy="5103733"/>
            <a:chOff x="0" y="0"/>
            <a:chExt cx="812800" cy="698500"/>
          </a:xfrm>
        </p:grpSpPr>
        <p:sp>
          <p:nvSpPr>
            <p:cNvPr id="22" name="Freeform 22"/>
            <p:cNvSpPr/>
            <p:nvPr/>
          </p:nvSpPr>
          <p:spPr>
            <a:xfrm>
              <a:off x="6759" y="0"/>
              <a:ext cx="799283" cy="698500"/>
            </a:xfrm>
            <a:custGeom>
              <a:avLst/>
              <a:gdLst/>
              <a:ahLst/>
              <a:cxnLst/>
              <a:rect l="l" t="t" r="r" b="b"/>
              <a:pathLst>
                <a:path w="799283" h="698500">
                  <a:moveTo>
                    <a:pt x="788341" y="379673"/>
                  </a:moveTo>
                  <a:lnTo>
                    <a:pt x="620541" y="668077"/>
                  </a:lnTo>
                  <a:cubicBezTo>
                    <a:pt x="609583" y="686913"/>
                    <a:pt x="589435" y="698500"/>
                    <a:pt x="567644" y="698500"/>
                  </a:cubicBezTo>
                  <a:lnTo>
                    <a:pt x="231638" y="698500"/>
                  </a:lnTo>
                  <a:cubicBezTo>
                    <a:pt x="209847" y="698500"/>
                    <a:pt x="189699" y="686913"/>
                    <a:pt x="178741" y="668077"/>
                  </a:cubicBezTo>
                  <a:lnTo>
                    <a:pt x="10941" y="379673"/>
                  </a:lnTo>
                  <a:cubicBezTo>
                    <a:pt x="0" y="360867"/>
                    <a:pt x="0" y="337633"/>
                    <a:pt x="10941" y="318827"/>
                  </a:cubicBezTo>
                  <a:lnTo>
                    <a:pt x="178741" y="30423"/>
                  </a:lnTo>
                  <a:cubicBezTo>
                    <a:pt x="189699" y="11587"/>
                    <a:pt x="209847" y="0"/>
                    <a:pt x="231638" y="0"/>
                  </a:cubicBezTo>
                  <a:lnTo>
                    <a:pt x="567644" y="0"/>
                  </a:lnTo>
                  <a:cubicBezTo>
                    <a:pt x="589435" y="0"/>
                    <a:pt x="609583" y="11587"/>
                    <a:pt x="620541" y="30423"/>
                  </a:cubicBezTo>
                  <a:lnTo>
                    <a:pt x="788341" y="318827"/>
                  </a:lnTo>
                  <a:cubicBezTo>
                    <a:pt x="799282" y="337633"/>
                    <a:pt x="799282" y="360867"/>
                    <a:pt x="788341" y="379673"/>
                  </a:cubicBezTo>
                  <a:close/>
                </a:path>
              </a:pathLst>
            </a:custGeom>
            <a:solidFill>
              <a:srgbClr val="89B7E2"/>
            </a:solidFill>
          </p:spPr>
          <p:txBody>
            <a:bodyPr/>
            <a:lstStyle/>
            <a:p>
              <a:endParaRPr lang="en-US"/>
            </a:p>
          </p:txBody>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6147409" y="1028700"/>
            <a:ext cx="1332000" cy="747585"/>
          </a:xfrm>
          <a:custGeom>
            <a:avLst/>
            <a:gdLst/>
            <a:ahLst/>
            <a:cxnLst/>
            <a:rect l="l" t="t" r="r" b="b"/>
            <a:pathLst>
              <a:path w="1332000" h="747585">
                <a:moveTo>
                  <a:pt x="0" y="0"/>
                </a:moveTo>
                <a:lnTo>
                  <a:pt x="1332000" y="0"/>
                </a:lnTo>
                <a:lnTo>
                  <a:pt x="1332000" y="747585"/>
                </a:lnTo>
                <a:lnTo>
                  <a:pt x="0" y="747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5" name="Group 25"/>
          <p:cNvGrpSpPr/>
          <p:nvPr/>
        </p:nvGrpSpPr>
        <p:grpSpPr>
          <a:xfrm rot="-7210721">
            <a:off x="6805922" y="236408"/>
            <a:ext cx="4425277" cy="910023"/>
            <a:chOff x="0" y="0"/>
            <a:chExt cx="3396680" cy="698500"/>
          </a:xfrm>
        </p:grpSpPr>
        <p:sp>
          <p:nvSpPr>
            <p:cNvPr id="26" name="Freeform 26"/>
            <p:cNvSpPr/>
            <p:nvPr/>
          </p:nvSpPr>
          <p:spPr>
            <a:xfrm>
              <a:off x="3695" y="0"/>
              <a:ext cx="3389289" cy="698500"/>
            </a:xfrm>
            <a:custGeom>
              <a:avLst/>
              <a:gdLst/>
              <a:ahLst/>
              <a:cxnLst/>
              <a:rect l="l" t="t" r="r" b="b"/>
              <a:pathLst>
                <a:path w="3389289" h="698500">
                  <a:moveTo>
                    <a:pt x="3383307" y="365884"/>
                  </a:moveTo>
                  <a:lnTo>
                    <a:pt x="3199463" y="681866"/>
                  </a:lnTo>
                  <a:cubicBezTo>
                    <a:pt x="3193471" y="692165"/>
                    <a:pt x="3182455" y="698500"/>
                    <a:pt x="3170541" y="698500"/>
                  </a:cubicBezTo>
                  <a:lnTo>
                    <a:pt x="218749" y="698500"/>
                  </a:lnTo>
                  <a:cubicBezTo>
                    <a:pt x="206835" y="698500"/>
                    <a:pt x="195819" y="692165"/>
                    <a:pt x="189827" y="681866"/>
                  </a:cubicBezTo>
                  <a:lnTo>
                    <a:pt x="5983" y="365884"/>
                  </a:lnTo>
                  <a:cubicBezTo>
                    <a:pt x="0" y="355601"/>
                    <a:pt x="0" y="342899"/>
                    <a:pt x="5983" y="332616"/>
                  </a:cubicBezTo>
                  <a:lnTo>
                    <a:pt x="189827" y="16634"/>
                  </a:lnTo>
                  <a:cubicBezTo>
                    <a:pt x="195819" y="6335"/>
                    <a:pt x="206835" y="0"/>
                    <a:pt x="218749" y="0"/>
                  </a:cubicBezTo>
                  <a:lnTo>
                    <a:pt x="3170541" y="0"/>
                  </a:lnTo>
                  <a:cubicBezTo>
                    <a:pt x="3182455" y="0"/>
                    <a:pt x="3193471" y="6335"/>
                    <a:pt x="3199463" y="16634"/>
                  </a:cubicBezTo>
                  <a:lnTo>
                    <a:pt x="3383307" y="332616"/>
                  </a:lnTo>
                  <a:cubicBezTo>
                    <a:pt x="3389289" y="342899"/>
                    <a:pt x="3389289" y="355601"/>
                    <a:pt x="3383307" y="365884"/>
                  </a:cubicBezTo>
                  <a:close/>
                </a:path>
              </a:pathLst>
            </a:custGeom>
            <a:solidFill>
              <a:srgbClr val="89B7E2"/>
            </a:solidFill>
          </p:spPr>
          <p:txBody>
            <a:bodyPr/>
            <a:lstStyle/>
            <a:p>
              <a:endParaRPr lang="en-US"/>
            </a:p>
          </p:txBody>
        </p:sp>
        <p:sp>
          <p:nvSpPr>
            <p:cNvPr id="27" name="TextBox 27"/>
            <p:cNvSpPr txBox="1"/>
            <p:nvPr/>
          </p:nvSpPr>
          <p:spPr>
            <a:xfrm>
              <a:off x="114300" y="-38100"/>
              <a:ext cx="316808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7210721">
            <a:off x="11110591" y="9042201"/>
            <a:ext cx="3447019" cy="1854722"/>
            <a:chOff x="0" y="0"/>
            <a:chExt cx="1298169" cy="698500"/>
          </a:xfrm>
        </p:grpSpPr>
        <p:sp>
          <p:nvSpPr>
            <p:cNvPr id="29" name="Freeform 29"/>
            <p:cNvSpPr/>
            <p:nvPr/>
          </p:nvSpPr>
          <p:spPr>
            <a:xfrm>
              <a:off x="4744" y="0"/>
              <a:ext cx="1288681" cy="698500"/>
            </a:xfrm>
            <a:custGeom>
              <a:avLst/>
              <a:gdLst/>
              <a:ahLst/>
              <a:cxnLst/>
              <a:rect l="l" t="t" r="r" b="b"/>
              <a:pathLst>
                <a:path w="1288681" h="698500">
                  <a:moveTo>
                    <a:pt x="1281001" y="370604"/>
                  </a:moveTo>
                  <a:lnTo>
                    <a:pt x="1102650" y="677146"/>
                  </a:lnTo>
                  <a:cubicBezTo>
                    <a:pt x="1094957" y="690367"/>
                    <a:pt x="1080815" y="698500"/>
                    <a:pt x="1065520" y="698500"/>
                  </a:cubicBezTo>
                  <a:lnTo>
                    <a:pt x="223162" y="698500"/>
                  </a:lnTo>
                  <a:cubicBezTo>
                    <a:pt x="207866" y="698500"/>
                    <a:pt x="193724" y="690367"/>
                    <a:pt x="186032" y="677146"/>
                  </a:cubicBezTo>
                  <a:lnTo>
                    <a:pt x="7680" y="370604"/>
                  </a:lnTo>
                  <a:cubicBezTo>
                    <a:pt x="0" y="357404"/>
                    <a:pt x="0" y="341096"/>
                    <a:pt x="7680" y="327896"/>
                  </a:cubicBezTo>
                  <a:lnTo>
                    <a:pt x="186032" y="21354"/>
                  </a:lnTo>
                  <a:cubicBezTo>
                    <a:pt x="193724" y="8133"/>
                    <a:pt x="207866" y="0"/>
                    <a:pt x="223162" y="0"/>
                  </a:cubicBezTo>
                  <a:lnTo>
                    <a:pt x="1065520" y="0"/>
                  </a:lnTo>
                  <a:cubicBezTo>
                    <a:pt x="1080815" y="0"/>
                    <a:pt x="1094957" y="8133"/>
                    <a:pt x="1102650" y="21354"/>
                  </a:cubicBezTo>
                  <a:lnTo>
                    <a:pt x="1281001" y="327896"/>
                  </a:lnTo>
                  <a:cubicBezTo>
                    <a:pt x="1288681" y="341096"/>
                    <a:pt x="1288681" y="357404"/>
                    <a:pt x="1281001" y="370604"/>
                  </a:cubicBezTo>
                  <a:close/>
                </a:path>
              </a:pathLst>
            </a:custGeom>
            <a:solidFill>
              <a:srgbClr val="89B7E2"/>
            </a:solidFill>
          </p:spPr>
          <p:txBody>
            <a:bodyPr/>
            <a:lstStyle/>
            <a:p>
              <a:endParaRPr lang="en-US"/>
            </a:p>
          </p:txBody>
        </p:sp>
        <p:sp>
          <p:nvSpPr>
            <p:cNvPr id="30" name="TextBox 30"/>
            <p:cNvSpPr txBox="1"/>
            <p:nvPr/>
          </p:nvSpPr>
          <p:spPr>
            <a:xfrm>
              <a:off x="114300" y="-38100"/>
              <a:ext cx="1069569" cy="7366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31"/>
          <p:cNvSpPr/>
          <p:nvPr/>
        </p:nvSpPr>
        <p:spPr>
          <a:xfrm rot="-5400000">
            <a:off x="1045995" y="995553"/>
            <a:ext cx="779290" cy="813880"/>
          </a:xfrm>
          <a:custGeom>
            <a:avLst/>
            <a:gdLst/>
            <a:ahLst/>
            <a:cxnLst/>
            <a:rect l="l" t="t" r="r" b="b"/>
            <a:pathLst>
              <a:path w="779290" h="813880">
                <a:moveTo>
                  <a:pt x="0" y="0"/>
                </a:moveTo>
                <a:lnTo>
                  <a:pt x="779290" y="0"/>
                </a:lnTo>
                <a:lnTo>
                  <a:pt x="779290" y="813879"/>
                </a:lnTo>
                <a:lnTo>
                  <a:pt x="0" y="813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2" name="Group 32"/>
          <p:cNvGrpSpPr/>
          <p:nvPr/>
        </p:nvGrpSpPr>
        <p:grpSpPr>
          <a:xfrm>
            <a:off x="0" y="2242792"/>
            <a:ext cx="18353061" cy="3801191"/>
            <a:chOff x="0" y="0"/>
            <a:chExt cx="4833728" cy="1001137"/>
          </a:xfrm>
        </p:grpSpPr>
        <p:sp>
          <p:nvSpPr>
            <p:cNvPr id="33" name="Freeform 33"/>
            <p:cNvSpPr/>
            <p:nvPr/>
          </p:nvSpPr>
          <p:spPr>
            <a:xfrm>
              <a:off x="0" y="0"/>
              <a:ext cx="4833728" cy="1001137"/>
            </a:xfrm>
            <a:custGeom>
              <a:avLst/>
              <a:gdLst/>
              <a:ahLst/>
              <a:cxnLst/>
              <a:rect l="l" t="t" r="r" b="b"/>
              <a:pathLst>
                <a:path w="4833728" h="1001137">
                  <a:moveTo>
                    <a:pt x="0" y="0"/>
                  </a:moveTo>
                  <a:lnTo>
                    <a:pt x="4833728" y="0"/>
                  </a:lnTo>
                  <a:lnTo>
                    <a:pt x="4833728" y="1001137"/>
                  </a:lnTo>
                  <a:lnTo>
                    <a:pt x="0" y="1001137"/>
                  </a:lnTo>
                  <a:close/>
                </a:path>
              </a:pathLst>
            </a:custGeom>
            <a:solidFill>
              <a:srgbClr val="000000"/>
            </a:solidFill>
          </p:spPr>
          <p:txBody>
            <a:bodyPr/>
            <a:lstStyle/>
            <a:p>
              <a:endParaRPr lang="en-US"/>
            </a:p>
          </p:txBody>
        </p:sp>
        <p:sp>
          <p:nvSpPr>
            <p:cNvPr id="34" name="TextBox 34"/>
            <p:cNvSpPr txBox="1"/>
            <p:nvPr/>
          </p:nvSpPr>
          <p:spPr>
            <a:xfrm>
              <a:off x="0" y="-38100"/>
              <a:ext cx="4833728" cy="1039237"/>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4354813" y="281953"/>
            <a:ext cx="4974280" cy="4861547"/>
            <a:chOff x="0" y="0"/>
            <a:chExt cx="812800" cy="794379"/>
          </a:xfrm>
        </p:grpSpPr>
        <p:sp>
          <p:nvSpPr>
            <p:cNvPr id="36" name="Freeform 36"/>
            <p:cNvSpPr/>
            <p:nvPr/>
          </p:nvSpPr>
          <p:spPr>
            <a:xfrm>
              <a:off x="7121" y="0"/>
              <a:ext cx="798559" cy="794379"/>
            </a:xfrm>
            <a:custGeom>
              <a:avLst/>
              <a:gdLst/>
              <a:ahLst/>
              <a:cxnLst/>
              <a:rect l="l" t="t" r="r" b="b"/>
              <a:pathLst>
                <a:path w="798559" h="794379">
                  <a:moveTo>
                    <a:pt x="786540" y="434601"/>
                  </a:moveTo>
                  <a:lnTo>
                    <a:pt x="621618" y="756968"/>
                  </a:lnTo>
                  <a:cubicBezTo>
                    <a:pt x="609870" y="779931"/>
                    <a:pt x="586250" y="794379"/>
                    <a:pt x="560456" y="794379"/>
                  </a:cubicBezTo>
                  <a:lnTo>
                    <a:pt x="238102" y="794379"/>
                  </a:lnTo>
                  <a:cubicBezTo>
                    <a:pt x="212308" y="794379"/>
                    <a:pt x="188688" y="779931"/>
                    <a:pt x="176940" y="756968"/>
                  </a:cubicBezTo>
                  <a:lnTo>
                    <a:pt x="12018" y="434601"/>
                  </a:lnTo>
                  <a:cubicBezTo>
                    <a:pt x="0" y="411108"/>
                    <a:pt x="0" y="383271"/>
                    <a:pt x="12018" y="359779"/>
                  </a:cubicBezTo>
                  <a:lnTo>
                    <a:pt x="176940" y="37411"/>
                  </a:lnTo>
                  <a:cubicBezTo>
                    <a:pt x="188688" y="14448"/>
                    <a:pt x="212308" y="0"/>
                    <a:pt x="238102" y="0"/>
                  </a:cubicBezTo>
                  <a:lnTo>
                    <a:pt x="560456" y="0"/>
                  </a:lnTo>
                  <a:cubicBezTo>
                    <a:pt x="586250" y="0"/>
                    <a:pt x="609870" y="14448"/>
                    <a:pt x="621618" y="37411"/>
                  </a:cubicBezTo>
                  <a:lnTo>
                    <a:pt x="786540" y="359779"/>
                  </a:lnTo>
                  <a:cubicBezTo>
                    <a:pt x="798559" y="383271"/>
                    <a:pt x="798559" y="411108"/>
                    <a:pt x="786540" y="434601"/>
                  </a:cubicBezTo>
                  <a:close/>
                </a:path>
              </a:pathLst>
            </a:custGeom>
            <a:blipFill>
              <a:blip r:embed="rId7"/>
              <a:stretch>
                <a:fillRect l="-1277" t="-1159" r="-1277" b="-1159"/>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37" name="Group 37"/>
          <p:cNvGrpSpPr/>
          <p:nvPr/>
        </p:nvGrpSpPr>
        <p:grpSpPr>
          <a:xfrm>
            <a:off x="9246535" y="2832895"/>
            <a:ext cx="6083619" cy="4621210"/>
            <a:chOff x="0" y="0"/>
            <a:chExt cx="919544" cy="698500"/>
          </a:xfrm>
        </p:grpSpPr>
        <p:sp>
          <p:nvSpPr>
            <p:cNvPr id="38" name="Freeform 38"/>
            <p:cNvSpPr/>
            <p:nvPr/>
          </p:nvSpPr>
          <p:spPr>
            <a:xfrm>
              <a:off x="6598" y="0"/>
              <a:ext cx="906348" cy="698500"/>
            </a:xfrm>
            <a:custGeom>
              <a:avLst/>
              <a:gdLst/>
              <a:ahLst/>
              <a:cxnLst/>
              <a:rect l="l" t="t" r="r" b="b"/>
              <a:pathLst>
                <a:path w="906348" h="698500">
                  <a:moveTo>
                    <a:pt x="895667" y="378949"/>
                  </a:moveTo>
                  <a:lnTo>
                    <a:pt x="727026" y="668801"/>
                  </a:lnTo>
                  <a:cubicBezTo>
                    <a:pt x="716328" y="687188"/>
                    <a:pt x="696659" y="698500"/>
                    <a:pt x="675387" y="698500"/>
                  </a:cubicBezTo>
                  <a:lnTo>
                    <a:pt x="230962" y="698500"/>
                  </a:lnTo>
                  <a:cubicBezTo>
                    <a:pt x="209689" y="698500"/>
                    <a:pt x="190021" y="687188"/>
                    <a:pt x="179323" y="668801"/>
                  </a:cubicBezTo>
                  <a:lnTo>
                    <a:pt x="10681" y="378949"/>
                  </a:lnTo>
                  <a:cubicBezTo>
                    <a:pt x="0" y="360590"/>
                    <a:pt x="0" y="337910"/>
                    <a:pt x="10681" y="319551"/>
                  </a:cubicBezTo>
                  <a:lnTo>
                    <a:pt x="179323" y="29699"/>
                  </a:lnTo>
                  <a:cubicBezTo>
                    <a:pt x="190021" y="11312"/>
                    <a:pt x="209689" y="0"/>
                    <a:pt x="230962" y="0"/>
                  </a:cubicBezTo>
                  <a:lnTo>
                    <a:pt x="675387" y="0"/>
                  </a:lnTo>
                  <a:cubicBezTo>
                    <a:pt x="696659" y="0"/>
                    <a:pt x="716328" y="11312"/>
                    <a:pt x="727026" y="29699"/>
                  </a:cubicBezTo>
                  <a:lnTo>
                    <a:pt x="895667" y="319551"/>
                  </a:lnTo>
                  <a:cubicBezTo>
                    <a:pt x="906348" y="337910"/>
                    <a:pt x="906348" y="360590"/>
                    <a:pt x="895667" y="378949"/>
                  </a:cubicBezTo>
                  <a:close/>
                </a:path>
              </a:pathLst>
            </a:custGeom>
            <a:blipFill>
              <a:blip r:embed="rId8"/>
              <a:stretch>
                <a:fillRect l="-33071" r="-39204"/>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39" name="Group 39"/>
          <p:cNvGrpSpPr/>
          <p:nvPr/>
        </p:nvGrpSpPr>
        <p:grpSpPr>
          <a:xfrm>
            <a:off x="14139047" y="5595118"/>
            <a:ext cx="5190046" cy="3914942"/>
            <a:chOff x="0" y="0"/>
            <a:chExt cx="857177" cy="646584"/>
          </a:xfrm>
        </p:grpSpPr>
        <p:sp>
          <p:nvSpPr>
            <p:cNvPr id="40" name="Freeform 40"/>
            <p:cNvSpPr/>
            <p:nvPr/>
          </p:nvSpPr>
          <p:spPr>
            <a:xfrm>
              <a:off x="8331" y="0"/>
              <a:ext cx="840516" cy="646584"/>
            </a:xfrm>
            <a:custGeom>
              <a:avLst/>
              <a:gdLst/>
              <a:ahLst/>
              <a:cxnLst/>
              <a:rect l="l" t="t" r="r" b="b"/>
              <a:pathLst>
                <a:path w="840516" h="646584">
                  <a:moveTo>
                    <a:pt x="827414" y="357391"/>
                  </a:moveTo>
                  <a:lnTo>
                    <a:pt x="667079" y="612485"/>
                  </a:lnTo>
                  <a:cubicBezTo>
                    <a:pt x="653741" y="633705"/>
                    <a:pt x="630435" y="646584"/>
                    <a:pt x="605371" y="646584"/>
                  </a:cubicBezTo>
                  <a:lnTo>
                    <a:pt x="235145" y="646584"/>
                  </a:lnTo>
                  <a:cubicBezTo>
                    <a:pt x="210080" y="646584"/>
                    <a:pt x="186774" y="633705"/>
                    <a:pt x="173436" y="612485"/>
                  </a:cubicBezTo>
                  <a:lnTo>
                    <a:pt x="13102" y="357391"/>
                  </a:lnTo>
                  <a:cubicBezTo>
                    <a:pt x="0" y="336546"/>
                    <a:pt x="0" y="310038"/>
                    <a:pt x="13102" y="289193"/>
                  </a:cubicBezTo>
                  <a:lnTo>
                    <a:pt x="173436" y="34099"/>
                  </a:lnTo>
                  <a:cubicBezTo>
                    <a:pt x="186774" y="12879"/>
                    <a:pt x="210080" y="0"/>
                    <a:pt x="235145" y="0"/>
                  </a:cubicBezTo>
                  <a:lnTo>
                    <a:pt x="605371" y="0"/>
                  </a:lnTo>
                  <a:cubicBezTo>
                    <a:pt x="630435" y="0"/>
                    <a:pt x="653741" y="12879"/>
                    <a:pt x="667079" y="34099"/>
                  </a:cubicBezTo>
                  <a:lnTo>
                    <a:pt x="827414" y="289193"/>
                  </a:lnTo>
                  <a:cubicBezTo>
                    <a:pt x="840516" y="310038"/>
                    <a:pt x="840516" y="336546"/>
                    <a:pt x="827414" y="357391"/>
                  </a:cubicBezTo>
                  <a:close/>
                </a:path>
              </a:pathLst>
            </a:custGeom>
            <a:blipFill>
              <a:blip r:embed="rId9"/>
              <a:stretch>
                <a:fillRect l="-5379" r="-5379"/>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41" name="Group 41"/>
          <p:cNvGrpSpPr/>
          <p:nvPr/>
        </p:nvGrpSpPr>
        <p:grpSpPr>
          <a:xfrm>
            <a:off x="11166027" y="7552589"/>
            <a:ext cx="3645337" cy="2904218"/>
            <a:chOff x="0" y="0"/>
            <a:chExt cx="958831" cy="763895"/>
          </a:xfrm>
        </p:grpSpPr>
        <p:sp>
          <p:nvSpPr>
            <p:cNvPr id="42" name="Freeform 42"/>
            <p:cNvSpPr/>
            <p:nvPr/>
          </p:nvSpPr>
          <p:spPr>
            <a:xfrm rot="-70570">
              <a:off x="9804" y="-5137"/>
              <a:ext cx="939223" cy="774169"/>
            </a:xfrm>
            <a:custGeom>
              <a:avLst/>
              <a:gdLst/>
              <a:ahLst/>
              <a:cxnLst/>
              <a:rect l="l" t="t" r="r" b="b"/>
              <a:pathLst>
                <a:path w="939223" h="774169">
                  <a:moveTo>
                    <a:pt x="920961" y="446986"/>
                  </a:moveTo>
                  <a:lnTo>
                    <a:pt x="765895" y="724561"/>
                  </a:lnTo>
                  <a:cubicBezTo>
                    <a:pt x="748684" y="755369"/>
                    <a:pt x="715881" y="774169"/>
                    <a:pt x="680599" y="773445"/>
                  </a:cubicBezTo>
                  <a:lnTo>
                    <a:pt x="242944" y="764459"/>
                  </a:lnTo>
                  <a:cubicBezTo>
                    <a:pt x="207662" y="763735"/>
                    <a:pt x="175658" y="743605"/>
                    <a:pt x="159726" y="712116"/>
                  </a:cubicBezTo>
                  <a:lnTo>
                    <a:pt x="16185" y="428410"/>
                  </a:lnTo>
                  <a:cubicBezTo>
                    <a:pt x="0" y="396422"/>
                    <a:pt x="779" y="358480"/>
                    <a:pt x="18263" y="327183"/>
                  </a:cubicBezTo>
                  <a:lnTo>
                    <a:pt x="173328" y="49608"/>
                  </a:lnTo>
                  <a:cubicBezTo>
                    <a:pt x="190539" y="18800"/>
                    <a:pt x="223343" y="0"/>
                    <a:pt x="258625" y="725"/>
                  </a:cubicBezTo>
                  <a:lnTo>
                    <a:pt x="696279" y="9710"/>
                  </a:lnTo>
                  <a:cubicBezTo>
                    <a:pt x="731561" y="10435"/>
                    <a:pt x="763565" y="30565"/>
                    <a:pt x="779497" y="62053"/>
                  </a:cubicBezTo>
                  <a:lnTo>
                    <a:pt x="923039" y="345760"/>
                  </a:lnTo>
                  <a:cubicBezTo>
                    <a:pt x="939223" y="377748"/>
                    <a:pt x="938444" y="415689"/>
                    <a:pt x="920961" y="446986"/>
                  </a:cubicBezTo>
                  <a:close/>
                </a:path>
              </a:pathLst>
            </a:custGeom>
            <a:blipFill>
              <a:blip r:embed="rId10"/>
              <a:stretch>
                <a:fillRect l="-3221" t="-149" r="-1535" b="-76364"/>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43" name="Group 43"/>
          <p:cNvGrpSpPr/>
          <p:nvPr/>
        </p:nvGrpSpPr>
        <p:grpSpPr>
          <a:xfrm>
            <a:off x="12537368" y="0"/>
            <a:ext cx="3203357" cy="3130759"/>
            <a:chOff x="0" y="0"/>
            <a:chExt cx="812800" cy="794379"/>
          </a:xfrm>
        </p:grpSpPr>
        <p:sp>
          <p:nvSpPr>
            <p:cNvPr id="44" name="Freeform 44"/>
            <p:cNvSpPr/>
            <p:nvPr/>
          </p:nvSpPr>
          <p:spPr>
            <a:xfrm>
              <a:off x="11057" y="0"/>
              <a:ext cx="790686" cy="794379"/>
            </a:xfrm>
            <a:custGeom>
              <a:avLst/>
              <a:gdLst/>
              <a:ahLst/>
              <a:cxnLst/>
              <a:rect l="l" t="t" r="r" b="b"/>
              <a:pathLst>
                <a:path w="790686" h="794379">
                  <a:moveTo>
                    <a:pt x="772023" y="455283"/>
                  </a:moveTo>
                  <a:lnTo>
                    <a:pt x="628263" y="736286"/>
                  </a:lnTo>
                  <a:cubicBezTo>
                    <a:pt x="610021" y="771944"/>
                    <a:pt x="573342" y="794379"/>
                    <a:pt x="533289" y="794379"/>
                  </a:cubicBezTo>
                  <a:lnTo>
                    <a:pt x="257397" y="794379"/>
                  </a:lnTo>
                  <a:cubicBezTo>
                    <a:pt x="217344" y="794379"/>
                    <a:pt x="180665" y="771944"/>
                    <a:pt x="162423" y="736286"/>
                  </a:cubicBezTo>
                  <a:lnTo>
                    <a:pt x="18663" y="455283"/>
                  </a:lnTo>
                  <a:cubicBezTo>
                    <a:pt x="0" y="418802"/>
                    <a:pt x="0" y="375577"/>
                    <a:pt x="18663" y="339097"/>
                  </a:cubicBezTo>
                  <a:lnTo>
                    <a:pt x="162423" y="58093"/>
                  </a:lnTo>
                  <a:cubicBezTo>
                    <a:pt x="180665" y="22435"/>
                    <a:pt x="217344" y="0"/>
                    <a:pt x="257397" y="0"/>
                  </a:cubicBezTo>
                  <a:lnTo>
                    <a:pt x="533289" y="0"/>
                  </a:lnTo>
                  <a:cubicBezTo>
                    <a:pt x="573342" y="0"/>
                    <a:pt x="610021" y="22435"/>
                    <a:pt x="628263" y="58093"/>
                  </a:cubicBezTo>
                  <a:lnTo>
                    <a:pt x="772023" y="339097"/>
                  </a:lnTo>
                  <a:cubicBezTo>
                    <a:pt x="790686" y="375577"/>
                    <a:pt x="790686" y="418802"/>
                    <a:pt x="772023" y="455283"/>
                  </a:cubicBezTo>
                  <a:close/>
                </a:path>
              </a:pathLst>
            </a:custGeom>
            <a:blipFill>
              <a:blip r:embed="rId11"/>
              <a:stretch>
                <a:fillRect l="-26326" r="-26326"/>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45" name="Freeform 45"/>
          <p:cNvSpPr/>
          <p:nvPr/>
        </p:nvSpPr>
        <p:spPr>
          <a:xfrm>
            <a:off x="1334353" y="2712727"/>
            <a:ext cx="6335953" cy="2764780"/>
          </a:xfrm>
          <a:custGeom>
            <a:avLst/>
            <a:gdLst/>
            <a:ahLst/>
            <a:cxnLst/>
            <a:rect l="l" t="t" r="r" b="b"/>
            <a:pathLst>
              <a:path w="6335953" h="2764780">
                <a:moveTo>
                  <a:pt x="0" y="0"/>
                </a:moveTo>
                <a:lnTo>
                  <a:pt x="6335953" y="0"/>
                </a:lnTo>
                <a:lnTo>
                  <a:pt x="6335953" y="2764779"/>
                </a:lnTo>
                <a:lnTo>
                  <a:pt x="0" y="2764779"/>
                </a:lnTo>
                <a:lnTo>
                  <a:pt x="0" y="0"/>
                </a:lnTo>
                <a:close/>
              </a:path>
            </a:pathLst>
          </a:custGeom>
          <a:blipFill>
            <a:blip r:embed="rId12"/>
            <a:stretch>
              <a:fillRect/>
            </a:stretch>
          </a:blipFill>
        </p:spPr>
        <p:txBody>
          <a:bodyPr/>
          <a:lstStyle/>
          <a:p>
            <a:endParaRPr lang="en-US"/>
          </a:p>
        </p:txBody>
      </p:sp>
      <p:sp>
        <p:nvSpPr>
          <p:cNvPr id="46" name="TextBox 46"/>
          <p:cNvSpPr txBox="1"/>
          <p:nvPr/>
        </p:nvSpPr>
        <p:spPr>
          <a:xfrm>
            <a:off x="639136" y="5824909"/>
            <a:ext cx="8523914" cy="1870458"/>
          </a:xfrm>
          <a:prstGeom prst="rect">
            <a:avLst/>
          </a:prstGeom>
        </p:spPr>
        <p:txBody>
          <a:bodyPr lIns="0" tIns="0" rIns="0" bIns="0" rtlCol="0" anchor="t">
            <a:spAutoFit/>
          </a:bodyPr>
          <a:lstStyle/>
          <a:p>
            <a:pPr algn="l">
              <a:lnSpc>
                <a:spcPts val="15213"/>
              </a:lnSpc>
              <a:spcBef>
                <a:spcPct val="0"/>
              </a:spcBef>
            </a:pPr>
            <a:r>
              <a:rPr lang="en-US" sz="10866" b="1">
                <a:solidFill>
                  <a:srgbClr val="A3D1FD"/>
                </a:solidFill>
                <a:latin typeface="Serithai Expanded Bold"/>
                <a:ea typeface="Serithai Expanded Bold"/>
                <a:cs typeface="Serithai Expanded Bold"/>
                <a:sym typeface="Serithai Expanded Bold"/>
              </a:rPr>
              <a:t>BYLAWS</a:t>
            </a:r>
          </a:p>
        </p:txBody>
      </p:sp>
      <p:sp>
        <p:nvSpPr>
          <p:cNvPr id="47" name="TextBox 47"/>
          <p:cNvSpPr txBox="1"/>
          <p:nvPr/>
        </p:nvSpPr>
        <p:spPr>
          <a:xfrm>
            <a:off x="658186" y="7217762"/>
            <a:ext cx="8485814" cy="1765652"/>
          </a:xfrm>
          <a:prstGeom prst="rect">
            <a:avLst/>
          </a:prstGeom>
        </p:spPr>
        <p:txBody>
          <a:bodyPr lIns="0" tIns="0" rIns="0" bIns="0" rtlCol="0" anchor="t">
            <a:spAutoFit/>
          </a:bodyPr>
          <a:lstStyle/>
          <a:p>
            <a:pPr algn="l">
              <a:lnSpc>
                <a:spcPts val="14423"/>
              </a:lnSpc>
              <a:spcBef>
                <a:spcPct val="0"/>
              </a:spcBef>
            </a:pPr>
            <a:r>
              <a:rPr lang="en-US" sz="10302" b="1">
                <a:solidFill>
                  <a:srgbClr val="A3D1FD"/>
                </a:solidFill>
                <a:latin typeface="Serithai Expanded Bold"/>
                <a:ea typeface="Serithai Expanded Bold"/>
                <a:cs typeface="Serithai Expanded Bold"/>
                <a:sym typeface="Serithai Expanded Bold"/>
              </a:rPr>
              <a:t>UPDATE</a:t>
            </a:r>
          </a:p>
        </p:txBody>
      </p:sp>
      <p:sp>
        <p:nvSpPr>
          <p:cNvPr id="48" name="TextBox 48"/>
          <p:cNvSpPr txBox="1"/>
          <p:nvPr/>
        </p:nvSpPr>
        <p:spPr>
          <a:xfrm>
            <a:off x="2109203" y="985555"/>
            <a:ext cx="7622310" cy="748149"/>
          </a:xfrm>
          <a:prstGeom prst="rect">
            <a:avLst/>
          </a:prstGeom>
        </p:spPr>
        <p:txBody>
          <a:bodyPr lIns="0" tIns="0" rIns="0" bIns="0" rtlCol="0" anchor="t">
            <a:spAutoFit/>
          </a:bodyPr>
          <a:lstStyle/>
          <a:p>
            <a:pPr algn="l">
              <a:lnSpc>
                <a:spcPts val="6124"/>
              </a:lnSpc>
              <a:spcBef>
                <a:spcPct val="0"/>
              </a:spcBef>
            </a:pPr>
            <a:r>
              <a:rPr lang="en-US" sz="4374" b="1">
                <a:solidFill>
                  <a:srgbClr val="004E72"/>
                </a:solidFill>
                <a:latin typeface="Open Sauce Bold"/>
                <a:ea typeface="Open Sauce Bold"/>
                <a:cs typeface="Open Sauce Bold"/>
                <a:sym typeface="Open Sauce Bold"/>
              </a:rPr>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180155" y="2276475"/>
            <a:ext cx="18648310" cy="2548476"/>
            <a:chOff x="0" y="0"/>
            <a:chExt cx="1356810" cy="185422"/>
          </a:xfrm>
        </p:grpSpPr>
        <p:sp>
          <p:nvSpPr>
            <p:cNvPr id="4" name="Freeform 4"/>
            <p:cNvSpPr/>
            <p:nvPr/>
          </p:nvSpPr>
          <p:spPr>
            <a:xfrm>
              <a:off x="0" y="0"/>
              <a:ext cx="1356810" cy="185422"/>
            </a:xfrm>
            <a:custGeom>
              <a:avLst/>
              <a:gdLst/>
              <a:ahLst/>
              <a:cxnLst/>
              <a:rect l="l" t="t" r="r" b="b"/>
              <a:pathLst>
                <a:path w="1356810" h="185422">
                  <a:moveTo>
                    <a:pt x="11624" y="0"/>
                  </a:moveTo>
                  <a:lnTo>
                    <a:pt x="1345186" y="0"/>
                  </a:lnTo>
                  <a:cubicBezTo>
                    <a:pt x="1348269" y="0"/>
                    <a:pt x="1351225" y="1225"/>
                    <a:pt x="1353405" y="3405"/>
                  </a:cubicBezTo>
                  <a:cubicBezTo>
                    <a:pt x="1355585" y="5585"/>
                    <a:pt x="1356810" y="8541"/>
                    <a:pt x="1356810" y="11624"/>
                  </a:cubicBezTo>
                  <a:lnTo>
                    <a:pt x="1356810" y="173797"/>
                  </a:lnTo>
                  <a:cubicBezTo>
                    <a:pt x="1356810" y="176880"/>
                    <a:pt x="1355585" y="179837"/>
                    <a:pt x="1353405" y="182017"/>
                  </a:cubicBezTo>
                  <a:cubicBezTo>
                    <a:pt x="1351225" y="184197"/>
                    <a:pt x="1348269" y="185422"/>
                    <a:pt x="1345186" y="185422"/>
                  </a:cubicBezTo>
                  <a:lnTo>
                    <a:pt x="11624" y="185422"/>
                  </a:lnTo>
                  <a:cubicBezTo>
                    <a:pt x="8541" y="185422"/>
                    <a:pt x="5585" y="184197"/>
                    <a:pt x="3405" y="182017"/>
                  </a:cubicBezTo>
                  <a:cubicBezTo>
                    <a:pt x="1225" y="179837"/>
                    <a:pt x="0" y="176880"/>
                    <a:pt x="0" y="173797"/>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22352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60310" y="6172200"/>
            <a:ext cx="18648310" cy="3071474"/>
            <a:chOff x="0" y="0"/>
            <a:chExt cx="1356810" cy="223474"/>
          </a:xfrm>
        </p:grpSpPr>
        <p:sp>
          <p:nvSpPr>
            <p:cNvPr id="7" name="Freeform 7"/>
            <p:cNvSpPr/>
            <p:nvPr/>
          </p:nvSpPr>
          <p:spPr>
            <a:xfrm>
              <a:off x="0" y="0"/>
              <a:ext cx="1356810" cy="223474"/>
            </a:xfrm>
            <a:custGeom>
              <a:avLst/>
              <a:gdLst/>
              <a:ahLst/>
              <a:cxnLst/>
              <a:rect l="l" t="t" r="r" b="b"/>
              <a:pathLst>
                <a:path w="1356810" h="223474">
                  <a:moveTo>
                    <a:pt x="11624" y="0"/>
                  </a:moveTo>
                  <a:lnTo>
                    <a:pt x="1345186" y="0"/>
                  </a:lnTo>
                  <a:cubicBezTo>
                    <a:pt x="1348269" y="0"/>
                    <a:pt x="1351225" y="1225"/>
                    <a:pt x="1353405" y="3405"/>
                  </a:cubicBezTo>
                  <a:cubicBezTo>
                    <a:pt x="1355585" y="5585"/>
                    <a:pt x="1356810" y="8541"/>
                    <a:pt x="1356810" y="11624"/>
                  </a:cubicBezTo>
                  <a:lnTo>
                    <a:pt x="1356810" y="211849"/>
                  </a:lnTo>
                  <a:cubicBezTo>
                    <a:pt x="1356810" y="214932"/>
                    <a:pt x="1355585" y="217889"/>
                    <a:pt x="1353405" y="220069"/>
                  </a:cubicBezTo>
                  <a:cubicBezTo>
                    <a:pt x="1351225" y="222249"/>
                    <a:pt x="1348269" y="223474"/>
                    <a:pt x="1345186" y="223474"/>
                  </a:cubicBezTo>
                  <a:lnTo>
                    <a:pt x="11624" y="223474"/>
                  </a:lnTo>
                  <a:cubicBezTo>
                    <a:pt x="8541" y="223474"/>
                    <a:pt x="5585" y="222249"/>
                    <a:pt x="3405" y="220069"/>
                  </a:cubicBezTo>
                  <a:cubicBezTo>
                    <a:pt x="1225" y="217889"/>
                    <a:pt x="0" y="214932"/>
                    <a:pt x="0" y="211849"/>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26157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0706" y="2228850"/>
            <a:ext cx="18046588" cy="3943350"/>
          </a:xfrm>
          <a:prstGeom prst="rect">
            <a:avLst/>
          </a:prstGeom>
        </p:spPr>
        <p:txBody>
          <a:bodyPr lIns="0" tIns="0" rIns="0" bIns="0" rtlCol="0" anchor="t">
            <a:spAutoFit/>
          </a:bodyPr>
          <a:lstStyle/>
          <a:p>
            <a:pPr algn="l">
              <a:lnSpc>
                <a:spcPts val="3499"/>
              </a:lnSpc>
            </a:pPr>
            <a:endParaRPr/>
          </a:p>
          <a:p>
            <a:pPr algn="l">
              <a:lnSpc>
                <a:spcPts val="3499"/>
              </a:lnSpc>
            </a:pPr>
            <a:r>
              <a:rPr lang="en-US" sz="2499" b="1">
                <a:solidFill>
                  <a:srgbClr val="FFFFFF"/>
                </a:solidFill>
                <a:latin typeface="Open Sauce Bold"/>
                <a:ea typeface="Open Sauce Bold"/>
                <a:cs typeface="Open Sauce Bold"/>
                <a:sym typeface="Open Sauce Bold"/>
              </a:rPr>
              <a:t>6.2 Qualifications of Directors</a:t>
            </a:r>
            <a:r>
              <a:rPr lang="en-US" sz="2499">
                <a:solidFill>
                  <a:srgbClr val="FFFFFF"/>
                </a:solidFill>
                <a:latin typeface="Open Sauce"/>
                <a:ea typeface="Open Sauce"/>
                <a:cs typeface="Open Sauce"/>
                <a:sym typeface="Open Sauce"/>
              </a:rPr>
              <a:t>.</a:t>
            </a:r>
            <a:r>
              <a:rPr lang="en-US" sz="2499">
                <a:solidFill>
                  <a:srgbClr val="A3D1FD"/>
                </a:solidFill>
                <a:latin typeface="Open Sauce"/>
                <a:ea typeface="Open Sauce"/>
                <a:cs typeface="Open Sauce"/>
                <a:sym typeface="Open Sauce"/>
              </a:rPr>
              <a:t> Certified Members of NATA in good standing shall be eligible for election to the Board of Directors. A Director who ceases to meet the qualifications for Certified Member status shall automatically cease to be a Director. A Director who ceases to be a voting Member of the District that elected such Director shall automatically cease to be a Director except as provided in Section 5.2.</a:t>
            </a:r>
          </a:p>
          <a:p>
            <a:pPr algn="l">
              <a:lnSpc>
                <a:spcPts val="2800"/>
              </a:lnSpc>
            </a:pPr>
            <a:endParaRPr lang="en-US" sz="2499">
              <a:solidFill>
                <a:srgbClr val="A3D1FD"/>
              </a:solidFill>
              <a:latin typeface="Open Sauce"/>
              <a:ea typeface="Open Sauce"/>
              <a:cs typeface="Open Sauce"/>
              <a:sym typeface="Open Sauce"/>
            </a:endParaRPr>
          </a:p>
          <a:p>
            <a:pPr algn="l">
              <a:lnSpc>
                <a:spcPts val="2800"/>
              </a:lnSpc>
            </a:pPr>
            <a:endParaRPr lang="en-US" sz="2499">
              <a:solidFill>
                <a:srgbClr val="A3D1FD"/>
              </a:solidFill>
              <a:latin typeface="Open Sauce"/>
              <a:ea typeface="Open Sauce"/>
              <a:cs typeface="Open Sauce"/>
              <a:sym typeface="Open Sauce"/>
            </a:endParaRPr>
          </a:p>
          <a:p>
            <a:pPr algn="l">
              <a:lnSpc>
                <a:spcPts val="2800"/>
              </a:lnSpc>
            </a:pPr>
            <a:endParaRPr lang="en-US" sz="2499">
              <a:solidFill>
                <a:srgbClr val="A3D1FD"/>
              </a:solidFill>
              <a:latin typeface="Open Sauce"/>
              <a:ea typeface="Open Sauce"/>
              <a:cs typeface="Open Sauce"/>
              <a:sym typeface="Open Sauce"/>
            </a:endParaRPr>
          </a:p>
          <a:p>
            <a:pPr algn="l">
              <a:lnSpc>
                <a:spcPts val="2800"/>
              </a:lnSpc>
            </a:pPr>
            <a:r>
              <a:rPr lang="en-US" sz="2000">
                <a:solidFill>
                  <a:srgbClr val="A3D1FD"/>
                </a:solidFill>
                <a:latin typeface="Open Sauce"/>
                <a:ea typeface="Open Sauce"/>
                <a:cs typeface="Open Sauce"/>
                <a:sym typeface="Open Sauce"/>
              </a:rPr>
              <a:t> </a:t>
            </a:r>
          </a:p>
          <a:p>
            <a:pPr algn="l">
              <a:lnSpc>
                <a:spcPts val="2800"/>
              </a:lnSpc>
              <a:spcBef>
                <a:spcPct val="0"/>
              </a:spcBef>
            </a:pPr>
            <a:endParaRPr lang="en-US" sz="2000">
              <a:solidFill>
                <a:srgbClr val="A3D1FD"/>
              </a:solidFill>
              <a:latin typeface="Open Sauce"/>
              <a:ea typeface="Open Sauce"/>
              <a:cs typeface="Open Sauce"/>
              <a:sym typeface="Open Sauce"/>
            </a:endParaRPr>
          </a:p>
        </p:txBody>
      </p:sp>
      <p:sp>
        <p:nvSpPr>
          <p:cNvPr id="10" name="TextBox 10"/>
          <p:cNvSpPr txBox="1"/>
          <p:nvPr/>
        </p:nvSpPr>
        <p:spPr>
          <a:xfrm>
            <a:off x="7490925" y="1332057"/>
            <a:ext cx="2648216" cy="534762"/>
          </a:xfrm>
          <a:prstGeom prst="rect">
            <a:avLst/>
          </a:prstGeom>
        </p:spPr>
        <p:txBody>
          <a:bodyPr lIns="0" tIns="0" rIns="0" bIns="0" rtlCol="0" anchor="t">
            <a:spAutoFit/>
          </a:bodyPr>
          <a:lstStyle/>
          <a:p>
            <a:pPr algn="ctr">
              <a:lnSpc>
                <a:spcPts val="3840"/>
              </a:lnSpc>
            </a:pPr>
            <a:r>
              <a:rPr lang="en-US" sz="4400" b="1" dirty="0">
                <a:solidFill>
                  <a:srgbClr val="FFC000"/>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709740" y="539750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120706" y="6596687"/>
            <a:ext cx="17826283" cy="2174875"/>
          </a:xfrm>
          <a:prstGeom prst="rect">
            <a:avLst/>
          </a:prstGeom>
        </p:spPr>
        <p:txBody>
          <a:bodyPr lIns="0" tIns="0" rIns="0" bIns="0" rtlCol="0" anchor="t">
            <a:spAutoFit/>
          </a:bodyPr>
          <a:lstStyle/>
          <a:p>
            <a:pPr algn="l">
              <a:lnSpc>
                <a:spcPts val="3499"/>
              </a:lnSpc>
              <a:spcBef>
                <a:spcPct val="0"/>
              </a:spcBef>
            </a:pPr>
            <a:r>
              <a:rPr lang="en-US" sz="2499" b="1">
                <a:solidFill>
                  <a:srgbClr val="FFFFFF"/>
                </a:solidFill>
                <a:latin typeface="Open Sauce Bold"/>
                <a:ea typeface="Open Sauce Bold"/>
                <a:cs typeface="Open Sauce Bold"/>
                <a:sym typeface="Open Sauce Bold"/>
              </a:rPr>
              <a:t>6.2 Qualifications of Directors</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Professional and Professional-Retired Members of NATA in good standing shall be eligible for election to the Board of Directors. A Director who ceases to meet the qualifications for Professional or Professional-Retired Member status shall automatically cease to be a Director. A Director who ceases to be a voting Member of the District that elected such Director shall automatically cease to be a Director except as provided in Section 5.2.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180155" y="1028700"/>
            <a:ext cx="18648310" cy="3363912"/>
            <a:chOff x="0" y="0"/>
            <a:chExt cx="1356810" cy="244751"/>
          </a:xfrm>
        </p:grpSpPr>
        <p:sp>
          <p:nvSpPr>
            <p:cNvPr id="4" name="Freeform 4"/>
            <p:cNvSpPr/>
            <p:nvPr/>
          </p:nvSpPr>
          <p:spPr>
            <a:xfrm>
              <a:off x="0" y="0"/>
              <a:ext cx="1356810" cy="244751"/>
            </a:xfrm>
            <a:custGeom>
              <a:avLst/>
              <a:gdLst/>
              <a:ahLst/>
              <a:cxnLst/>
              <a:rect l="l" t="t" r="r" b="b"/>
              <a:pathLst>
                <a:path w="1356810" h="244751">
                  <a:moveTo>
                    <a:pt x="11624" y="0"/>
                  </a:moveTo>
                  <a:lnTo>
                    <a:pt x="1345186" y="0"/>
                  </a:lnTo>
                  <a:cubicBezTo>
                    <a:pt x="1348269" y="0"/>
                    <a:pt x="1351225" y="1225"/>
                    <a:pt x="1353405" y="3405"/>
                  </a:cubicBezTo>
                  <a:cubicBezTo>
                    <a:pt x="1355585" y="5585"/>
                    <a:pt x="1356810" y="8541"/>
                    <a:pt x="1356810" y="11624"/>
                  </a:cubicBezTo>
                  <a:lnTo>
                    <a:pt x="1356810" y="233127"/>
                  </a:lnTo>
                  <a:cubicBezTo>
                    <a:pt x="1356810" y="236210"/>
                    <a:pt x="1355585" y="239166"/>
                    <a:pt x="1353405" y="241346"/>
                  </a:cubicBezTo>
                  <a:cubicBezTo>
                    <a:pt x="1351225" y="243526"/>
                    <a:pt x="1348269" y="244751"/>
                    <a:pt x="1345186" y="244751"/>
                  </a:cubicBezTo>
                  <a:lnTo>
                    <a:pt x="11624" y="244751"/>
                  </a:lnTo>
                  <a:cubicBezTo>
                    <a:pt x="8541" y="244751"/>
                    <a:pt x="5585" y="243526"/>
                    <a:pt x="3405" y="241346"/>
                  </a:cubicBezTo>
                  <a:cubicBezTo>
                    <a:pt x="1225" y="239166"/>
                    <a:pt x="0" y="236210"/>
                    <a:pt x="0" y="233127"/>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282851"/>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60310" y="6172200"/>
            <a:ext cx="18648310" cy="3628784"/>
            <a:chOff x="0" y="0"/>
            <a:chExt cx="1356810" cy="264022"/>
          </a:xfrm>
        </p:grpSpPr>
        <p:sp>
          <p:nvSpPr>
            <p:cNvPr id="7" name="Freeform 7"/>
            <p:cNvSpPr/>
            <p:nvPr/>
          </p:nvSpPr>
          <p:spPr>
            <a:xfrm>
              <a:off x="0" y="0"/>
              <a:ext cx="1356810" cy="264022"/>
            </a:xfrm>
            <a:custGeom>
              <a:avLst/>
              <a:gdLst/>
              <a:ahLst/>
              <a:cxnLst/>
              <a:rect l="l" t="t" r="r" b="b"/>
              <a:pathLst>
                <a:path w="1356810" h="264022">
                  <a:moveTo>
                    <a:pt x="11624" y="0"/>
                  </a:moveTo>
                  <a:lnTo>
                    <a:pt x="1345186" y="0"/>
                  </a:lnTo>
                  <a:cubicBezTo>
                    <a:pt x="1348269" y="0"/>
                    <a:pt x="1351225" y="1225"/>
                    <a:pt x="1353405" y="3405"/>
                  </a:cubicBezTo>
                  <a:cubicBezTo>
                    <a:pt x="1355585" y="5585"/>
                    <a:pt x="1356810" y="8541"/>
                    <a:pt x="1356810" y="11624"/>
                  </a:cubicBezTo>
                  <a:lnTo>
                    <a:pt x="1356810" y="252398"/>
                  </a:lnTo>
                  <a:cubicBezTo>
                    <a:pt x="1356810" y="255481"/>
                    <a:pt x="1355585" y="258438"/>
                    <a:pt x="1353405" y="260618"/>
                  </a:cubicBezTo>
                  <a:cubicBezTo>
                    <a:pt x="1351225" y="262798"/>
                    <a:pt x="1348269" y="264022"/>
                    <a:pt x="1345186" y="264022"/>
                  </a:cubicBezTo>
                  <a:lnTo>
                    <a:pt x="11624" y="264022"/>
                  </a:lnTo>
                  <a:cubicBezTo>
                    <a:pt x="8541" y="264022"/>
                    <a:pt x="5585" y="262798"/>
                    <a:pt x="3405" y="260618"/>
                  </a:cubicBezTo>
                  <a:cubicBezTo>
                    <a:pt x="1225" y="258438"/>
                    <a:pt x="0" y="255481"/>
                    <a:pt x="0" y="252398"/>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302122"/>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0706" y="1225550"/>
            <a:ext cx="18046588" cy="3409950"/>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6.13 Action by Majority Vote; Proxy Voting</a:t>
            </a:r>
            <a:r>
              <a:rPr lang="en-US" sz="2499">
                <a:solidFill>
                  <a:srgbClr val="A3D1FD"/>
                </a:solidFill>
                <a:latin typeface="Open Sauce"/>
                <a:ea typeface="Open Sauce"/>
                <a:cs typeface="Open Sauce"/>
                <a:sym typeface="Open Sauce"/>
              </a:rPr>
              <a:t>. Each Director shall have one (1) vote, except that the President shall have only the voting rights described in Sections 9.1 and 12.2 of these Bylaws. An affirmative majority vote of eligible voting Directors at a meeting where a quorum is present shall constitute action by the Board of Directors. A Director may vote in person or by proxy executed in writing by the Director. No proxy shall be valid after one (1) month from the date of its execution. Each proxy shall be revocable unless expressly provided therein to be irrevocable and unless otherwise made irrevocable by law. Only Certified Members from the same District as the Director issuing the proxy may be named as proxies.</a:t>
            </a:r>
          </a:p>
          <a:p>
            <a:pPr algn="l">
              <a:lnSpc>
                <a:spcPts val="2800"/>
              </a:lnSpc>
              <a:spcBef>
                <a:spcPct val="0"/>
              </a:spcBef>
            </a:pPr>
            <a:endParaRPr lang="en-US" sz="2499">
              <a:solidFill>
                <a:srgbClr val="A3D1FD"/>
              </a:solidFill>
              <a:latin typeface="Open Sauce"/>
              <a:ea typeface="Open Sauce"/>
              <a:cs typeface="Open Sauce"/>
              <a:sym typeface="Open Sauce"/>
            </a:endParaRPr>
          </a:p>
        </p:txBody>
      </p:sp>
      <p:sp>
        <p:nvSpPr>
          <p:cNvPr id="10" name="TextBox 10"/>
          <p:cNvSpPr txBox="1"/>
          <p:nvPr/>
        </p:nvSpPr>
        <p:spPr>
          <a:xfrm>
            <a:off x="7639737" y="300003"/>
            <a:ext cx="2648216" cy="534762"/>
          </a:xfrm>
          <a:prstGeom prst="rect">
            <a:avLst/>
          </a:prstGeom>
        </p:spPr>
        <p:txBody>
          <a:bodyPr lIns="0" tIns="0" rIns="0" bIns="0" rtlCol="0" anchor="t">
            <a:spAutoFit/>
          </a:bodyPr>
          <a:lstStyle/>
          <a:p>
            <a:pPr algn="ctr">
              <a:lnSpc>
                <a:spcPts val="3840"/>
              </a:lnSpc>
            </a:pPr>
            <a:r>
              <a:rPr lang="en-US" sz="4400" b="1" dirty="0">
                <a:solidFill>
                  <a:srgbClr val="FFC000"/>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709740" y="539750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120706" y="6321425"/>
            <a:ext cx="18167294" cy="3051175"/>
          </a:xfrm>
          <a:prstGeom prst="rect">
            <a:avLst/>
          </a:prstGeom>
        </p:spPr>
        <p:txBody>
          <a:bodyPr lIns="0" tIns="0" rIns="0" bIns="0" rtlCol="0" anchor="t">
            <a:spAutoFit/>
          </a:bodyPr>
          <a:lstStyle/>
          <a:p>
            <a:pPr algn="l">
              <a:lnSpc>
                <a:spcPts val="3499"/>
              </a:lnSpc>
              <a:spcBef>
                <a:spcPct val="0"/>
              </a:spcBef>
            </a:pPr>
            <a:r>
              <a:rPr lang="en-US" sz="2499" b="1">
                <a:solidFill>
                  <a:srgbClr val="FFFFFF"/>
                </a:solidFill>
                <a:latin typeface="Open Sauce Bold"/>
                <a:ea typeface="Open Sauce Bold"/>
                <a:cs typeface="Open Sauce Bold"/>
                <a:sym typeface="Open Sauce Bold"/>
              </a:rPr>
              <a:t>6.13 Action by Majority Vote; Proxy Voting</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Each Director shall have one (1) vote, except that the President shall have only the voting rights described in Sections 9.1 and 12.2 of these Bylaws. An affirmative majority vote of eligible voting Directors at a meeting where a quorum is present shall constitute action by the Board of Directors. A Director may vote in person or by proxy executed in writing by the Director. No proxy shall be valid after one (1) month from the date of its execution. Each proxy shall be revocable unless expressly provided therein to be irrevocable and unless otherwise made irrevocable by law. Only Professional or Professional-Retired Members from the same District as the Director issuing the proxy may be named as proxies.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730505" y="203887"/>
            <a:ext cx="12666393" cy="1649626"/>
            <a:chOff x="0" y="0"/>
            <a:chExt cx="921579" cy="120023"/>
          </a:xfrm>
        </p:grpSpPr>
        <p:sp>
          <p:nvSpPr>
            <p:cNvPr id="4" name="Freeform 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5" name="TextBox 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960488" y="18977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7" name="TextBox 7"/>
          <p:cNvSpPr txBox="1"/>
          <p:nvPr/>
        </p:nvSpPr>
        <p:spPr>
          <a:xfrm>
            <a:off x="3349539" y="1417480"/>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2: to approve Article 3.4, 6.2, and 6.13 as written</a:t>
            </a:r>
          </a:p>
        </p:txBody>
      </p:sp>
      <p:sp>
        <p:nvSpPr>
          <p:cNvPr id="8" name="TextBox 8"/>
          <p:cNvSpPr txBox="1"/>
          <p:nvPr/>
        </p:nvSpPr>
        <p:spPr>
          <a:xfrm>
            <a:off x="1585938" y="3724562"/>
            <a:ext cx="14955526" cy="2447925"/>
          </a:xfrm>
          <a:prstGeom prst="rect">
            <a:avLst/>
          </a:prstGeom>
        </p:spPr>
        <p:txBody>
          <a:bodyPr lIns="0" tIns="0" rIns="0" bIns="0" rtlCol="0" anchor="t">
            <a:spAutoFit/>
          </a:bodyPr>
          <a:lstStyle/>
          <a:p>
            <a:pPr algn="just">
              <a:lnSpc>
                <a:spcPts val="2999"/>
              </a:lnSpc>
            </a:pPr>
            <a:endParaRPr/>
          </a:p>
          <a:p>
            <a:pPr algn="just">
              <a:lnSpc>
                <a:spcPts val="3840"/>
              </a:lnSpc>
            </a:pPr>
            <a:r>
              <a:rPr lang="en-US" sz="3200">
                <a:solidFill>
                  <a:srgbClr val="A3D1FD"/>
                </a:solidFill>
                <a:latin typeface="Open Sauce"/>
                <a:ea typeface="Open Sauce"/>
                <a:cs typeface="Open Sauce"/>
                <a:sym typeface="Open Sauce"/>
              </a:rPr>
              <a:t>·To be more inclusive of all certified and licensed athletic trainers, this change provides both with the same level of membership rights and privileges. See additional rationale under Article 3.1.</a:t>
            </a:r>
          </a:p>
          <a:p>
            <a:pPr algn="just">
              <a:lnSpc>
                <a:spcPts val="2400"/>
              </a:lnSpc>
            </a:pPr>
            <a:endParaRPr lang="en-US" sz="3200">
              <a:solidFill>
                <a:srgbClr val="A3D1FD"/>
              </a:solidFill>
              <a:latin typeface="Open Sauce"/>
              <a:ea typeface="Open Sauce"/>
              <a:cs typeface="Open Sauce"/>
              <a:sym typeface="Open Sauce"/>
            </a:endParaRPr>
          </a:p>
          <a:p>
            <a:pPr algn="just">
              <a:lnSpc>
                <a:spcPts val="2544"/>
              </a:lnSpc>
            </a:pPr>
            <a:endParaRPr lang="en-US" sz="3200">
              <a:solidFill>
                <a:srgbClr val="A3D1FD"/>
              </a:solidFill>
              <a:latin typeface="Open Sauce"/>
              <a:ea typeface="Open Sauce"/>
              <a:cs typeface="Open Sauce"/>
              <a:sym typeface="Open Sauce"/>
            </a:endParaRPr>
          </a:p>
        </p:txBody>
      </p:sp>
      <p:grpSp>
        <p:nvGrpSpPr>
          <p:cNvPr id="9" name="Group 9"/>
          <p:cNvGrpSpPr/>
          <p:nvPr/>
        </p:nvGrpSpPr>
        <p:grpSpPr>
          <a:xfrm rot="-7210721">
            <a:off x="14292858" y="-1006602"/>
            <a:ext cx="7829382" cy="2907107"/>
            <a:chOff x="0" y="0"/>
            <a:chExt cx="1881191" cy="698500"/>
          </a:xfrm>
        </p:grpSpPr>
        <p:sp>
          <p:nvSpPr>
            <p:cNvPr id="10" name="Freeform 10"/>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11" name="TextBox 11"/>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1999">
            <a:off x="15432892" y="1657784"/>
            <a:ext cx="4344844" cy="884486"/>
            <a:chOff x="0" y="0"/>
            <a:chExt cx="3431227" cy="698500"/>
          </a:xfrm>
        </p:grpSpPr>
        <p:sp>
          <p:nvSpPr>
            <p:cNvPr id="13" name="Freeform 13"/>
            <p:cNvSpPr/>
            <p:nvPr/>
          </p:nvSpPr>
          <p:spPr>
            <a:xfrm>
              <a:off x="3422" y="0"/>
              <a:ext cx="3424384" cy="698500"/>
            </a:xfrm>
            <a:custGeom>
              <a:avLst/>
              <a:gdLst/>
              <a:ahLst/>
              <a:cxnLst/>
              <a:rect l="l" t="t" r="r" b="b"/>
              <a:pathLst>
                <a:path w="3424384" h="698500">
                  <a:moveTo>
                    <a:pt x="3418845" y="364652"/>
                  </a:moveTo>
                  <a:lnTo>
                    <a:pt x="3233566" y="683098"/>
                  </a:lnTo>
                  <a:cubicBezTo>
                    <a:pt x="3228018" y="692634"/>
                    <a:pt x="3217819" y="698500"/>
                    <a:pt x="3206787" y="698500"/>
                  </a:cubicBezTo>
                  <a:lnTo>
                    <a:pt x="217597" y="698500"/>
                  </a:lnTo>
                  <a:cubicBezTo>
                    <a:pt x="206565" y="698500"/>
                    <a:pt x="196365" y="692634"/>
                    <a:pt x="190817" y="683098"/>
                  </a:cubicBezTo>
                  <a:lnTo>
                    <a:pt x="5539" y="364652"/>
                  </a:lnTo>
                  <a:cubicBezTo>
                    <a:pt x="0" y="355131"/>
                    <a:pt x="0" y="343369"/>
                    <a:pt x="5539" y="333848"/>
                  </a:cubicBezTo>
                  <a:lnTo>
                    <a:pt x="190817" y="15402"/>
                  </a:lnTo>
                  <a:cubicBezTo>
                    <a:pt x="196365" y="5866"/>
                    <a:pt x="206565" y="0"/>
                    <a:pt x="217597" y="0"/>
                  </a:cubicBezTo>
                  <a:lnTo>
                    <a:pt x="3206787" y="0"/>
                  </a:lnTo>
                  <a:cubicBezTo>
                    <a:pt x="3217819" y="0"/>
                    <a:pt x="3228018" y="5866"/>
                    <a:pt x="3233566" y="15402"/>
                  </a:cubicBezTo>
                  <a:lnTo>
                    <a:pt x="3418845" y="333848"/>
                  </a:lnTo>
                  <a:cubicBezTo>
                    <a:pt x="3424384" y="343369"/>
                    <a:pt x="3424384" y="355131"/>
                    <a:pt x="3418845" y="364652"/>
                  </a:cubicBezTo>
                  <a:close/>
                </a:path>
              </a:pathLst>
            </a:custGeom>
            <a:solidFill>
              <a:srgbClr val="000000"/>
            </a:solidFill>
          </p:spPr>
          <p:txBody>
            <a:bodyPr/>
            <a:lstStyle/>
            <a:p>
              <a:endParaRPr lang="en-US"/>
            </a:p>
          </p:txBody>
        </p:sp>
        <p:sp>
          <p:nvSpPr>
            <p:cNvPr id="14" name="TextBox 14"/>
            <p:cNvSpPr txBox="1"/>
            <p:nvPr/>
          </p:nvSpPr>
          <p:spPr>
            <a:xfrm>
              <a:off x="114300" y="-38100"/>
              <a:ext cx="3202627" cy="7366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3770398" y="587980"/>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Freeform 16"/>
          <p:cNvSpPr/>
          <p:nvPr/>
        </p:nvSpPr>
        <p:spPr>
          <a:xfrm flipH="1">
            <a:off x="3349539" y="587980"/>
            <a:ext cx="1067690" cy="881439"/>
          </a:xfrm>
          <a:custGeom>
            <a:avLst/>
            <a:gdLst/>
            <a:ahLst/>
            <a:cxnLst/>
            <a:rect l="l" t="t" r="r" b="b"/>
            <a:pathLst>
              <a:path w="1067690" h="881439">
                <a:moveTo>
                  <a:pt x="1067690" y="0"/>
                </a:moveTo>
                <a:lnTo>
                  <a:pt x="0" y="0"/>
                </a:lnTo>
                <a:lnTo>
                  <a:pt x="0" y="881440"/>
                </a:lnTo>
                <a:lnTo>
                  <a:pt x="1067690" y="881440"/>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grpSp>
        <p:nvGrpSpPr>
          <p:cNvPr id="17" name="Group 17"/>
          <p:cNvGrpSpPr/>
          <p:nvPr/>
        </p:nvGrpSpPr>
        <p:grpSpPr>
          <a:xfrm>
            <a:off x="287040" y="9575598"/>
            <a:ext cx="2021419" cy="487093"/>
            <a:chOff x="0" y="0"/>
            <a:chExt cx="2898754" cy="698500"/>
          </a:xfrm>
        </p:grpSpPr>
        <p:sp>
          <p:nvSpPr>
            <p:cNvPr id="18" name="Freeform 18"/>
            <p:cNvSpPr/>
            <p:nvPr/>
          </p:nvSpPr>
          <p:spPr>
            <a:xfrm>
              <a:off x="3677" y="0"/>
              <a:ext cx="2891399" cy="698500"/>
            </a:xfrm>
            <a:custGeom>
              <a:avLst/>
              <a:gdLst/>
              <a:ahLst/>
              <a:cxnLst/>
              <a:rect l="l" t="t" r="r" b="b"/>
              <a:pathLst>
                <a:path w="2891399" h="698500">
                  <a:moveTo>
                    <a:pt x="2885446" y="365802"/>
                  </a:moveTo>
                  <a:lnTo>
                    <a:pt x="2701507" y="681948"/>
                  </a:lnTo>
                  <a:cubicBezTo>
                    <a:pt x="2695545" y="692196"/>
                    <a:pt x="2684583" y="698500"/>
                    <a:pt x="2672727" y="698500"/>
                  </a:cubicBezTo>
                  <a:lnTo>
                    <a:pt x="218673" y="698500"/>
                  </a:lnTo>
                  <a:cubicBezTo>
                    <a:pt x="206817" y="698500"/>
                    <a:pt x="195855" y="692196"/>
                    <a:pt x="189893" y="681948"/>
                  </a:cubicBezTo>
                  <a:lnTo>
                    <a:pt x="5953" y="365802"/>
                  </a:lnTo>
                  <a:cubicBezTo>
                    <a:pt x="0" y="355570"/>
                    <a:pt x="0" y="342930"/>
                    <a:pt x="5953" y="332698"/>
                  </a:cubicBezTo>
                  <a:lnTo>
                    <a:pt x="189893" y="16552"/>
                  </a:lnTo>
                  <a:cubicBezTo>
                    <a:pt x="195855" y="6304"/>
                    <a:pt x="206817" y="0"/>
                    <a:pt x="218673" y="0"/>
                  </a:cubicBezTo>
                  <a:lnTo>
                    <a:pt x="2672727" y="0"/>
                  </a:lnTo>
                  <a:cubicBezTo>
                    <a:pt x="2684583" y="0"/>
                    <a:pt x="2695545" y="6304"/>
                    <a:pt x="2701507" y="16552"/>
                  </a:cubicBezTo>
                  <a:lnTo>
                    <a:pt x="2885446" y="332698"/>
                  </a:lnTo>
                  <a:cubicBezTo>
                    <a:pt x="2891399" y="342930"/>
                    <a:pt x="2891399" y="355570"/>
                    <a:pt x="2885446" y="365802"/>
                  </a:cubicBezTo>
                  <a:close/>
                </a:path>
              </a:pathLst>
            </a:custGeom>
            <a:solidFill>
              <a:srgbClr val="000000"/>
            </a:solidFill>
          </p:spPr>
          <p:txBody>
            <a:bodyPr/>
            <a:lstStyle/>
            <a:p>
              <a:endParaRPr lang="en-US"/>
            </a:p>
          </p:txBody>
        </p:sp>
        <p:sp>
          <p:nvSpPr>
            <p:cNvPr id="19" name="TextBox 19"/>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58018" y="7628933"/>
            <a:ext cx="2079462" cy="1787038"/>
            <a:chOff x="0" y="0"/>
            <a:chExt cx="812800" cy="698500"/>
          </a:xfrm>
        </p:grpSpPr>
        <p:sp>
          <p:nvSpPr>
            <p:cNvPr id="21" name="Freeform 21"/>
            <p:cNvSpPr/>
            <p:nvPr/>
          </p:nvSpPr>
          <p:spPr>
            <a:xfrm>
              <a:off x="11439" y="0"/>
              <a:ext cx="789923" cy="698500"/>
            </a:xfrm>
            <a:custGeom>
              <a:avLst/>
              <a:gdLst/>
              <a:ahLst/>
              <a:cxnLst/>
              <a:rect l="l" t="t" r="r" b="b"/>
              <a:pathLst>
                <a:path w="789923" h="698500">
                  <a:moveTo>
                    <a:pt x="771404" y="400738"/>
                  </a:moveTo>
                  <a:lnTo>
                    <a:pt x="628118" y="647012"/>
                  </a:lnTo>
                  <a:cubicBezTo>
                    <a:pt x="609571" y="678889"/>
                    <a:pt x="575473" y="698500"/>
                    <a:pt x="538592" y="698500"/>
                  </a:cubicBezTo>
                  <a:lnTo>
                    <a:pt x="251330" y="698500"/>
                  </a:lnTo>
                  <a:cubicBezTo>
                    <a:pt x="214449" y="698500"/>
                    <a:pt x="180351" y="678889"/>
                    <a:pt x="161804" y="647012"/>
                  </a:cubicBezTo>
                  <a:lnTo>
                    <a:pt x="18518" y="400738"/>
                  </a:lnTo>
                  <a:cubicBezTo>
                    <a:pt x="0" y="368910"/>
                    <a:pt x="0" y="329590"/>
                    <a:pt x="18518" y="297762"/>
                  </a:cubicBezTo>
                  <a:lnTo>
                    <a:pt x="161804" y="51488"/>
                  </a:lnTo>
                  <a:cubicBezTo>
                    <a:pt x="180351" y="19611"/>
                    <a:pt x="214449" y="0"/>
                    <a:pt x="251330" y="0"/>
                  </a:cubicBezTo>
                  <a:lnTo>
                    <a:pt x="538592" y="0"/>
                  </a:lnTo>
                  <a:cubicBezTo>
                    <a:pt x="575473" y="0"/>
                    <a:pt x="609571" y="19611"/>
                    <a:pt x="628118" y="51488"/>
                  </a:cubicBezTo>
                  <a:lnTo>
                    <a:pt x="771404" y="297762"/>
                  </a:lnTo>
                  <a:cubicBezTo>
                    <a:pt x="789922" y="329590"/>
                    <a:pt x="789922" y="368910"/>
                    <a:pt x="771404" y="400738"/>
                  </a:cubicBezTo>
                  <a:close/>
                </a:path>
              </a:pathLst>
            </a:custGeom>
            <a:solidFill>
              <a:srgbClr val="000000"/>
            </a:solidFill>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430204" y="7776905"/>
            <a:ext cx="1727975" cy="1491094"/>
            <a:chOff x="0" y="0"/>
            <a:chExt cx="809466" cy="698500"/>
          </a:xfrm>
        </p:grpSpPr>
        <p:sp>
          <p:nvSpPr>
            <p:cNvPr id="24" name="Freeform 24"/>
            <p:cNvSpPr/>
            <p:nvPr/>
          </p:nvSpPr>
          <p:spPr>
            <a:xfrm>
              <a:off x="13765" y="0"/>
              <a:ext cx="781936" cy="698500"/>
            </a:xfrm>
            <a:custGeom>
              <a:avLst/>
              <a:gdLst/>
              <a:ahLst/>
              <a:cxnLst/>
              <a:rect l="l" t="t" r="r" b="b"/>
              <a:pathLst>
                <a:path w="781936" h="698500">
                  <a:moveTo>
                    <a:pt x="759651" y="411211"/>
                  </a:moveTo>
                  <a:lnTo>
                    <a:pt x="628552" y="636539"/>
                  </a:lnTo>
                  <a:cubicBezTo>
                    <a:pt x="606232" y="674900"/>
                    <a:pt x="565198" y="698500"/>
                    <a:pt x="520816" y="698500"/>
                  </a:cubicBezTo>
                  <a:lnTo>
                    <a:pt x="261120" y="698500"/>
                  </a:lnTo>
                  <a:cubicBezTo>
                    <a:pt x="216738" y="698500"/>
                    <a:pt x="175704" y="674900"/>
                    <a:pt x="153385" y="636539"/>
                  </a:cubicBezTo>
                  <a:lnTo>
                    <a:pt x="22285" y="411211"/>
                  </a:lnTo>
                  <a:cubicBezTo>
                    <a:pt x="0" y="372909"/>
                    <a:pt x="0" y="325591"/>
                    <a:pt x="22285" y="287289"/>
                  </a:cubicBezTo>
                  <a:lnTo>
                    <a:pt x="153385" y="61961"/>
                  </a:lnTo>
                  <a:cubicBezTo>
                    <a:pt x="175704" y="23600"/>
                    <a:pt x="216738" y="0"/>
                    <a:pt x="261120" y="0"/>
                  </a:cubicBezTo>
                  <a:lnTo>
                    <a:pt x="520816" y="0"/>
                  </a:lnTo>
                  <a:cubicBezTo>
                    <a:pt x="565198" y="0"/>
                    <a:pt x="606232" y="23600"/>
                    <a:pt x="628552" y="61961"/>
                  </a:cubicBezTo>
                  <a:lnTo>
                    <a:pt x="759651" y="287289"/>
                  </a:lnTo>
                  <a:cubicBezTo>
                    <a:pt x="781936" y="325591"/>
                    <a:pt x="781936" y="372909"/>
                    <a:pt x="759651" y="4112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5" name="TextBox 25"/>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26" name="Freeform 26"/>
          <p:cNvSpPr/>
          <p:nvPr/>
        </p:nvSpPr>
        <p:spPr>
          <a:xfrm>
            <a:off x="854229" y="8078932"/>
            <a:ext cx="887040" cy="887040"/>
          </a:xfrm>
          <a:custGeom>
            <a:avLst/>
            <a:gdLst/>
            <a:ahLst/>
            <a:cxnLst/>
            <a:rect l="l" t="t" r="r" b="b"/>
            <a:pathLst>
              <a:path w="887040" h="887040">
                <a:moveTo>
                  <a:pt x="0" y="0"/>
                </a:moveTo>
                <a:lnTo>
                  <a:pt x="887041" y="0"/>
                </a:lnTo>
                <a:lnTo>
                  <a:pt x="887041" y="887040"/>
                </a:lnTo>
                <a:lnTo>
                  <a:pt x="0" y="8870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7"/>
          <p:cNvSpPr txBox="1"/>
          <p:nvPr/>
        </p:nvSpPr>
        <p:spPr>
          <a:xfrm>
            <a:off x="359414" y="9661683"/>
            <a:ext cx="1869554" cy="278499"/>
          </a:xfrm>
          <a:prstGeom prst="rect">
            <a:avLst/>
          </a:prstGeom>
        </p:spPr>
        <p:txBody>
          <a:bodyPr lIns="0" tIns="0" rIns="0" bIns="0" rtlCol="0" anchor="t">
            <a:spAutoFit/>
          </a:bodyPr>
          <a:lstStyle/>
          <a:p>
            <a:pPr algn="ctr">
              <a:lnSpc>
                <a:spcPts val="2138"/>
              </a:lnSpc>
            </a:pPr>
            <a:r>
              <a:rPr lang="en-US" sz="1781" b="1">
                <a:solidFill>
                  <a:srgbClr val="FFFFFF"/>
                </a:solidFill>
                <a:latin typeface="Serithai Expanded Bold"/>
                <a:ea typeface="Serithai Expanded Bold"/>
                <a:cs typeface="Serithai Expanded Bold"/>
                <a:sym typeface="Serithai Expanded Bold"/>
              </a:rPr>
              <a:t>MEMBERSHIP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rot="-7210721">
            <a:off x="7182898" y="1107490"/>
            <a:ext cx="12193877" cy="2477645"/>
            <a:chOff x="0" y="0"/>
            <a:chExt cx="3437709" cy="698500"/>
          </a:xfrm>
        </p:grpSpPr>
        <p:sp>
          <p:nvSpPr>
            <p:cNvPr id="4" name="Freeform 4"/>
            <p:cNvSpPr/>
            <p:nvPr/>
          </p:nvSpPr>
          <p:spPr>
            <a:xfrm>
              <a:off x="1219" y="0"/>
              <a:ext cx="3435271" cy="698500"/>
            </a:xfrm>
            <a:custGeom>
              <a:avLst/>
              <a:gdLst/>
              <a:ahLst/>
              <a:cxnLst/>
              <a:rect l="l" t="t" r="r" b="b"/>
              <a:pathLst>
                <a:path w="3435271" h="698500">
                  <a:moveTo>
                    <a:pt x="3433297" y="354738"/>
                  </a:moveTo>
                  <a:lnTo>
                    <a:pt x="3236483" y="693012"/>
                  </a:lnTo>
                  <a:cubicBezTo>
                    <a:pt x="3234506" y="696410"/>
                    <a:pt x="3230872" y="698500"/>
                    <a:pt x="3226941" y="698500"/>
                  </a:cubicBezTo>
                  <a:lnTo>
                    <a:pt x="208330" y="698500"/>
                  </a:lnTo>
                  <a:cubicBezTo>
                    <a:pt x="204399" y="698500"/>
                    <a:pt x="200765" y="696410"/>
                    <a:pt x="198788" y="693012"/>
                  </a:cubicBezTo>
                  <a:lnTo>
                    <a:pt x="1974" y="354738"/>
                  </a:lnTo>
                  <a:cubicBezTo>
                    <a:pt x="0" y="351345"/>
                    <a:pt x="0" y="347155"/>
                    <a:pt x="1974" y="343762"/>
                  </a:cubicBezTo>
                  <a:lnTo>
                    <a:pt x="198788" y="5488"/>
                  </a:lnTo>
                  <a:cubicBezTo>
                    <a:pt x="200765" y="2090"/>
                    <a:pt x="204399" y="0"/>
                    <a:pt x="208330" y="0"/>
                  </a:cubicBezTo>
                  <a:lnTo>
                    <a:pt x="3226941" y="0"/>
                  </a:lnTo>
                  <a:cubicBezTo>
                    <a:pt x="3230872" y="0"/>
                    <a:pt x="3234506" y="2090"/>
                    <a:pt x="3236483" y="5488"/>
                  </a:cubicBezTo>
                  <a:lnTo>
                    <a:pt x="3433297" y="343762"/>
                  </a:lnTo>
                  <a:cubicBezTo>
                    <a:pt x="3435271" y="347155"/>
                    <a:pt x="3435271" y="351345"/>
                    <a:pt x="3433297" y="354738"/>
                  </a:cubicBezTo>
                  <a:close/>
                </a:path>
              </a:pathLst>
            </a:custGeom>
            <a:solidFill>
              <a:srgbClr val="000000"/>
            </a:solidFill>
          </p:spPr>
          <p:txBody>
            <a:bodyPr/>
            <a:lstStyle/>
            <a:p>
              <a:endParaRPr lang="en-US"/>
            </a:p>
          </p:txBody>
        </p:sp>
        <p:sp>
          <p:nvSpPr>
            <p:cNvPr id="5" name="TextBox 5"/>
            <p:cNvSpPr txBox="1"/>
            <p:nvPr/>
          </p:nvSpPr>
          <p:spPr>
            <a:xfrm>
              <a:off x="114300" y="-38100"/>
              <a:ext cx="320910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1947978" y="2021633"/>
            <a:ext cx="10402778" cy="2322182"/>
            <a:chOff x="0" y="0"/>
            <a:chExt cx="3129100" cy="698500"/>
          </a:xfrm>
        </p:grpSpPr>
        <p:sp>
          <p:nvSpPr>
            <p:cNvPr id="7" name="Freeform 7"/>
            <p:cNvSpPr/>
            <p:nvPr/>
          </p:nvSpPr>
          <p:spPr>
            <a:xfrm>
              <a:off x="1429" y="0"/>
              <a:ext cx="3126242" cy="698500"/>
            </a:xfrm>
            <a:custGeom>
              <a:avLst/>
              <a:gdLst/>
              <a:ahLst/>
              <a:cxnLst/>
              <a:rect l="l" t="t" r="r" b="b"/>
              <a:pathLst>
                <a:path w="3126242" h="698500">
                  <a:moveTo>
                    <a:pt x="3123929" y="355683"/>
                  </a:moveTo>
                  <a:lnTo>
                    <a:pt x="2928214" y="692067"/>
                  </a:lnTo>
                  <a:cubicBezTo>
                    <a:pt x="2925897" y="696050"/>
                    <a:pt x="2921637" y="698500"/>
                    <a:pt x="2917029" y="698500"/>
                  </a:cubicBezTo>
                  <a:lnTo>
                    <a:pt x="209213" y="698500"/>
                  </a:lnTo>
                  <a:cubicBezTo>
                    <a:pt x="204606" y="698500"/>
                    <a:pt x="200346" y="696050"/>
                    <a:pt x="198028" y="692067"/>
                  </a:cubicBezTo>
                  <a:lnTo>
                    <a:pt x="2314" y="355683"/>
                  </a:lnTo>
                  <a:cubicBezTo>
                    <a:pt x="0" y="351706"/>
                    <a:pt x="0" y="346794"/>
                    <a:pt x="2314" y="342817"/>
                  </a:cubicBezTo>
                  <a:lnTo>
                    <a:pt x="198028" y="6433"/>
                  </a:lnTo>
                  <a:cubicBezTo>
                    <a:pt x="200346" y="2450"/>
                    <a:pt x="204606" y="0"/>
                    <a:pt x="209213" y="0"/>
                  </a:cubicBezTo>
                  <a:lnTo>
                    <a:pt x="2917029" y="0"/>
                  </a:lnTo>
                  <a:cubicBezTo>
                    <a:pt x="2921637" y="0"/>
                    <a:pt x="2925897" y="2450"/>
                    <a:pt x="2928214" y="6433"/>
                  </a:cubicBezTo>
                  <a:lnTo>
                    <a:pt x="3123929" y="342817"/>
                  </a:lnTo>
                  <a:cubicBezTo>
                    <a:pt x="3126242" y="346794"/>
                    <a:pt x="3126242" y="351706"/>
                    <a:pt x="3123929" y="355683"/>
                  </a:cubicBezTo>
                  <a:close/>
                </a:path>
              </a:pathLst>
            </a:custGeom>
            <a:solidFill>
              <a:srgbClr val="89B7E2"/>
            </a:solidFill>
          </p:spPr>
          <p:txBody>
            <a:bodyPr/>
            <a:lstStyle/>
            <a:p>
              <a:endParaRPr lang="en-US"/>
            </a:p>
          </p:txBody>
        </p:sp>
        <p:sp>
          <p:nvSpPr>
            <p:cNvPr id="8" name="TextBox 8"/>
            <p:cNvSpPr txBox="1"/>
            <p:nvPr/>
          </p:nvSpPr>
          <p:spPr>
            <a:xfrm>
              <a:off x="114300" y="-38100"/>
              <a:ext cx="29005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13680049" y="-1129668"/>
            <a:ext cx="5303887" cy="1240810"/>
            <a:chOff x="0" y="0"/>
            <a:chExt cx="2985763" cy="698500"/>
          </a:xfrm>
        </p:grpSpPr>
        <p:sp>
          <p:nvSpPr>
            <p:cNvPr id="10" name="Freeform 10"/>
            <p:cNvSpPr/>
            <p:nvPr/>
          </p:nvSpPr>
          <p:spPr>
            <a:xfrm>
              <a:off x="2803" y="0"/>
              <a:ext cx="2980157" cy="698500"/>
            </a:xfrm>
            <a:custGeom>
              <a:avLst/>
              <a:gdLst/>
              <a:ahLst/>
              <a:cxnLst/>
              <a:rect l="l" t="t" r="r" b="b"/>
              <a:pathLst>
                <a:path w="2980157" h="698500">
                  <a:moveTo>
                    <a:pt x="2975619" y="361867"/>
                  </a:moveTo>
                  <a:lnTo>
                    <a:pt x="2787100" y="685883"/>
                  </a:lnTo>
                  <a:cubicBezTo>
                    <a:pt x="2782555" y="693695"/>
                    <a:pt x="2774200" y="698500"/>
                    <a:pt x="2765163" y="698500"/>
                  </a:cubicBezTo>
                  <a:lnTo>
                    <a:pt x="214994" y="698500"/>
                  </a:lnTo>
                  <a:cubicBezTo>
                    <a:pt x="205957" y="698500"/>
                    <a:pt x="197601" y="693695"/>
                    <a:pt x="193056" y="685883"/>
                  </a:cubicBezTo>
                  <a:lnTo>
                    <a:pt x="4538" y="361867"/>
                  </a:lnTo>
                  <a:cubicBezTo>
                    <a:pt x="0" y="354068"/>
                    <a:pt x="0" y="344432"/>
                    <a:pt x="4538" y="336633"/>
                  </a:cubicBezTo>
                  <a:lnTo>
                    <a:pt x="193056" y="12617"/>
                  </a:lnTo>
                  <a:cubicBezTo>
                    <a:pt x="197601" y="4805"/>
                    <a:pt x="205957" y="0"/>
                    <a:pt x="214994" y="0"/>
                  </a:cubicBezTo>
                  <a:lnTo>
                    <a:pt x="2765163" y="0"/>
                  </a:lnTo>
                  <a:cubicBezTo>
                    <a:pt x="2774200" y="0"/>
                    <a:pt x="2782555" y="4805"/>
                    <a:pt x="2787100" y="12617"/>
                  </a:cubicBezTo>
                  <a:lnTo>
                    <a:pt x="2975619" y="336633"/>
                  </a:lnTo>
                  <a:cubicBezTo>
                    <a:pt x="2980157" y="344432"/>
                    <a:pt x="2980157" y="354068"/>
                    <a:pt x="2975619" y="361867"/>
                  </a:cubicBezTo>
                  <a:close/>
                </a:path>
              </a:pathLst>
            </a:custGeom>
            <a:solidFill>
              <a:srgbClr val="89B7E2"/>
            </a:solidFill>
          </p:spPr>
          <p:txBody>
            <a:bodyPr/>
            <a:lstStyle/>
            <a:p>
              <a:endParaRPr lang="en-US"/>
            </a:p>
          </p:txBody>
        </p:sp>
        <p:sp>
          <p:nvSpPr>
            <p:cNvPr id="11" name="TextBox 11"/>
            <p:cNvSpPr txBox="1"/>
            <p:nvPr/>
          </p:nvSpPr>
          <p:spPr>
            <a:xfrm>
              <a:off x="114300" y="-38100"/>
              <a:ext cx="2757163" cy="7366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5839071" y="3182724"/>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grpSp>
        <p:nvGrpSpPr>
          <p:cNvPr id="13" name="Group 13"/>
          <p:cNvGrpSpPr/>
          <p:nvPr/>
        </p:nvGrpSpPr>
        <p:grpSpPr>
          <a:xfrm rot="-10800000">
            <a:off x="-3106020" y="4105594"/>
            <a:ext cx="12193877" cy="2477645"/>
            <a:chOff x="0" y="0"/>
            <a:chExt cx="3437709" cy="698500"/>
          </a:xfrm>
        </p:grpSpPr>
        <p:sp>
          <p:nvSpPr>
            <p:cNvPr id="14" name="Freeform 14"/>
            <p:cNvSpPr/>
            <p:nvPr/>
          </p:nvSpPr>
          <p:spPr>
            <a:xfrm>
              <a:off x="1219" y="0"/>
              <a:ext cx="3435271" cy="698500"/>
            </a:xfrm>
            <a:custGeom>
              <a:avLst/>
              <a:gdLst/>
              <a:ahLst/>
              <a:cxnLst/>
              <a:rect l="l" t="t" r="r" b="b"/>
              <a:pathLst>
                <a:path w="3435271" h="698500">
                  <a:moveTo>
                    <a:pt x="3433297" y="354738"/>
                  </a:moveTo>
                  <a:lnTo>
                    <a:pt x="3236483" y="693012"/>
                  </a:lnTo>
                  <a:cubicBezTo>
                    <a:pt x="3234506" y="696410"/>
                    <a:pt x="3230872" y="698500"/>
                    <a:pt x="3226941" y="698500"/>
                  </a:cubicBezTo>
                  <a:lnTo>
                    <a:pt x="208330" y="698500"/>
                  </a:lnTo>
                  <a:cubicBezTo>
                    <a:pt x="204399" y="698500"/>
                    <a:pt x="200765" y="696410"/>
                    <a:pt x="198788" y="693012"/>
                  </a:cubicBezTo>
                  <a:lnTo>
                    <a:pt x="1974" y="354738"/>
                  </a:lnTo>
                  <a:cubicBezTo>
                    <a:pt x="0" y="351345"/>
                    <a:pt x="0" y="347155"/>
                    <a:pt x="1974" y="343762"/>
                  </a:cubicBezTo>
                  <a:lnTo>
                    <a:pt x="198788" y="5488"/>
                  </a:lnTo>
                  <a:cubicBezTo>
                    <a:pt x="200765" y="2090"/>
                    <a:pt x="204399" y="0"/>
                    <a:pt x="208330" y="0"/>
                  </a:cubicBezTo>
                  <a:lnTo>
                    <a:pt x="3226941" y="0"/>
                  </a:lnTo>
                  <a:cubicBezTo>
                    <a:pt x="3230872" y="0"/>
                    <a:pt x="3234506" y="2090"/>
                    <a:pt x="3236483" y="5488"/>
                  </a:cubicBezTo>
                  <a:lnTo>
                    <a:pt x="3433297" y="343762"/>
                  </a:lnTo>
                  <a:cubicBezTo>
                    <a:pt x="3435271" y="347155"/>
                    <a:pt x="3435271" y="351345"/>
                    <a:pt x="3433297" y="354738"/>
                  </a:cubicBezTo>
                  <a:close/>
                </a:path>
              </a:pathLst>
            </a:custGeom>
            <a:solidFill>
              <a:srgbClr val="000000"/>
            </a:solidFill>
          </p:spPr>
          <p:txBody>
            <a:bodyPr/>
            <a:lstStyle/>
            <a:p>
              <a:endParaRPr lang="en-US"/>
            </a:p>
          </p:txBody>
        </p:sp>
        <p:sp>
          <p:nvSpPr>
            <p:cNvPr id="15" name="TextBox 15"/>
            <p:cNvSpPr txBox="1"/>
            <p:nvPr/>
          </p:nvSpPr>
          <p:spPr>
            <a:xfrm>
              <a:off x="114300" y="-38100"/>
              <a:ext cx="3209109" cy="7366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7583987" y="2220095"/>
            <a:ext cx="10288009" cy="7304487"/>
          </a:xfrm>
          <a:custGeom>
            <a:avLst/>
            <a:gdLst/>
            <a:ahLst/>
            <a:cxnLst/>
            <a:rect l="l" t="t" r="r" b="b"/>
            <a:pathLst>
              <a:path w="10288009" h="7304487">
                <a:moveTo>
                  <a:pt x="0" y="0"/>
                </a:moveTo>
                <a:lnTo>
                  <a:pt x="10288009" y="0"/>
                </a:lnTo>
                <a:lnTo>
                  <a:pt x="10288009" y="7304487"/>
                </a:lnTo>
                <a:lnTo>
                  <a:pt x="0" y="7304487"/>
                </a:lnTo>
                <a:lnTo>
                  <a:pt x="0" y="0"/>
                </a:lnTo>
                <a:close/>
              </a:path>
            </a:pathLst>
          </a:custGeom>
          <a:blipFill>
            <a:blip r:embed="rId5"/>
            <a:stretch>
              <a:fillRect/>
            </a:stretch>
          </a:blipFill>
        </p:spPr>
        <p:txBody>
          <a:bodyPr/>
          <a:lstStyle/>
          <a:p>
            <a:endParaRPr lang="en-US"/>
          </a:p>
        </p:txBody>
      </p:sp>
      <p:sp>
        <p:nvSpPr>
          <p:cNvPr id="17" name="TextBox 17"/>
          <p:cNvSpPr txBox="1"/>
          <p:nvPr/>
        </p:nvSpPr>
        <p:spPr>
          <a:xfrm>
            <a:off x="329455" y="895350"/>
            <a:ext cx="14509064"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MEETINGS</a:t>
            </a:r>
          </a:p>
        </p:txBody>
      </p:sp>
      <p:sp>
        <p:nvSpPr>
          <p:cNvPr id="18" name="TextBox 18"/>
          <p:cNvSpPr txBox="1"/>
          <p:nvPr/>
        </p:nvSpPr>
        <p:spPr>
          <a:xfrm>
            <a:off x="287762" y="4296666"/>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3: to approve Article 4.1 as written</a:t>
            </a:r>
          </a:p>
        </p:txBody>
      </p:sp>
      <p:grpSp>
        <p:nvGrpSpPr>
          <p:cNvPr id="19" name="Group 19"/>
          <p:cNvGrpSpPr/>
          <p:nvPr/>
        </p:nvGrpSpPr>
        <p:grpSpPr>
          <a:xfrm>
            <a:off x="322257" y="9365330"/>
            <a:ext cx="2402670" cy="578961"/>
            <a:chOff x="0" y="0"/>
            <a:chExt cx="2898754" cy="698500"/>
          </a:xfrm>
        </p:grpSpPr>
        <p:sp>
          <p:nvSpPr>
            <p:cNvPr id="20" name="Freeform 20"/>
            <p:cNvSpPr/>
            <p:nvPr/>
          </p:nvSpPr>
          <p:spPr>
            <a:xfrm>
              <a:off x="3094" y="0"/>
              <a:ext cx="2892566" cy="698500"/>
            </a:xfrm>
            <a:custGeom>
              <a:avLst/>
              <a:gdLst/>
              <a:ahLst/>
              <a:cxnLst/>
              <a:rect l="l" t="t" r="r" b="b"/>
              <a:pathLst>
                <a:path w="2892566" h="698500">
                  <a:moveTo>
                    <a:pt x="2887557" y="363176"/>
                  </a:moveTo>
                  <a:lnTo>
                    <a:pt x="2700562" y="684574"/>
                  </a:lnTo>
                  <a:cubicBezTo>
                    <a:pt x="2695546" y="693196"/>
                    <a:pt x="2686323" y="698500"/>
                    <a:pt x="2676349" y="698500"/>
                  </a:cubicBezTo>
                  <a:lnTo>
                    <a:pt x="216217" y="698500"/>
                  </a:lnTo>
                  <a:cubicBezTo>
                    <a:pt x="206242" y="698500"/>
                    <a:pt x="197020" y="693196"/>
                    <a:pt x="192004" y="684574"/>
                  </a:cubicBezTo>
                  <a:lnTo>
                    <a:pt x="5008" y="363176"/>
                  </a:lnTo>
                  <a:cubicBezTo>
                    <a:pt x="0" y="354567"/>
                    <a:pt x="0" y="343933"/>
                    <a:pt x="5008" y="335324"/>
                  </a:cubicBezTo>
                  <a:lnTo>
                    <a:pt x="192004" y="13926"/>
                  </a:lnTo>
                  <a:cubicBezTo>
                    <a:pt x="197020" y="5304"/>
                    <a:pt x="206242" y="0"/>
                    <a:pt x="216217" y="0"/>
                  </a:cubicBezTo>
                  <a:lnTo>
                    <a:pt x="2676349" y="0"/>
                  </a:lnTo>
                  <a:cubicBezTo>
                    <a:pt x="2686323" y="0"/>
                    <a:pt x="2695546" y="5304"/>
                    <a:pt x="2700562" y="13926"/>
                  </a:cubicBezTo>
                  <a:lnTo>
                    <a:pt x="2887557" y="335324"/>
                  </a:lnTo>
                  <a:cubicBezTo>
                    <a:pt x="2892566" y="343933"/>
                    <a:pt x="2892566" y="354567"/>
                    <a:pt x="2887557" y="363176"/>
                  </a:cubicBezTo>
                  <a:close/>
                </a:path>
              </a:pathLst>
            </a:custGeom>
            <a:solidFill>
              <a:srgbClr val="000000"/>
            </a:solidFill>
          </p:spPr>
          <p:txBody>
            <a:bodyPr/>
            <a:lstStyle/>
            <a:p>
              <a:endParaRPr lang="en-US"/>
            </a:p>
          </p:txBody>
        </p:sp>
        <p:sp>
          <p:nvSpPr>
            <p:cNvPr id="21" name="TextBox 21"/>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287762" y="7083484"/>
            <a:ext cx="2471660" cy="2124083"/>
            <a:chOff x="0" y="0"/>
            <a:chExt cx="812800" cy="698500"/>
          </a:xfrm>
        </p:grpSpPr>
        <p:sp>
          <p:nvSpPr>
            <p:cNvPr id="23" name="Freeform 23"/>
            <p:cNvSpPr/>
            <p:nvPr/>
          </p:nvSpPr>
          <p:spPr>
            <a:xfrm>
              <a:off x="9624" y="0"/>
              <a:ext cx="793553" cy="698500"/>
            </a:xfrm>
            <a:custGeom>
              <a:avLst/>
              <a:gdLst/>
              <a:ahLst/>
              <a:cxnLst/>
              <a:rect l="l" t="t" r="r" b="b"/>
              <a:pathLst>
                <a:path w="793553" h="698500">
                  <a:moveTo>
                    <a:pt x="777973" y="392568"/>
                  </a:moveTo>
                  <a:lnTo>
                    <a:pt x="625179" y="655182"/>
                  </a:lnTo>
                  <a:cubicBezTo>
                    <a:pt x="609575" y="682001"/>
                    <a:pt x="580888" y="698500"/>
                    <a:pt x="549860" y="698500"/>
                  </a:cubicBezTo>
                  <a:lnTo>
                    <a:pt x="243692" y="698500"/>
                  </a:lnTo>
                  <a:cubicBezTo>
                    <a:pt x="212664" y="698500"/>
                    <a:pt x="183977" y="682001"/>
                    <a:pt x="168373" y="655182"/>
                  </a:cubicBezTo>
                  <a:lnTo>
                    <a:pt x="15579" y="392568"/>
                  </a:lnTo>
                  <a:cubicBezTo>
                    <a:pt x="0" y="365791"/>
                    <a:pt x="0" y="332709"/>
                    <a:pt x="15579" y="305932"/>
                  </a:cubicBezTo>
                  <a:lnTo>
                    <a:pt x="168373" y="43318"/>
                  </a:lnTo>
                  <a:cubicBezTo>
                    <a:pt x="183977" y="16499"/>
                    <a:pt x="212664" y="0"/>
                    <a:pt x="243692" y="0"/>
                  </a:cubicBezTo>
                  <a:lnTo>
                    <a:pt x="549860" y="0"/>
                  </a:lnTo>
                  <a:cubicBezTo>
                    <a:pt x="580888" y="0"/>
                    <a:pt x="609575" y="16499"/>
                    <a:pt x="625179" y="43318"/>
                  </a:cubicBezTo>
                  <a:lnTo>
                    <a:pt x="777973" y="305932"/>
                  </a:lnTo>
                  <a:cubicBezTo>
                    <a:pt x="793552" y="332709"/>
                    <a:pt x="793552" y="365791"/>
                    <a:pt x="777973" y="392568"/>
                  </a:cubicBezTo>
                  <a:close/>
                </a:path>
              </a:pathLst>
            </a:custGeom>
            <a:solidFill>
              <a:srgbClr val="000000"/>
            </a:solidFill>
          </p:spPr>
          <p:txBody>
            <a:bodyPr/>
            <a:lstStyle/>
            <a:p>
              <a:endParaRPr lang="en-US"/>
            </a:p>
          </p:txBody>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492422" y="7243379"/>
            <a:ext cx="2062339" cy="1772322"/>
            <a:chOff x="0" y="0"/>
            <a:chExt cx="812800" cy="698500"/>
          </a:xfrm>
        </p:grpSpPr>
        <p:sp>
          <p:nvSpPr>
            <p:cNvPr id="26" name="Freeform 26"/>
            <p:cNvSpPr/>
            <p:nvPr/>
          </p:nvSpPr>
          <p:spPr>
            <a:xfrm>
              <a:off x="11534" y="0"/>
              <a:ext cx="789733" cy="698500"/>
            </a:xfrm>
            <a:custGeom>
              <a:avLst/>
              <a:gdLst/>
              <a:ahLst/>
              <a:cxnLst/>
              <a:rect l="l" t="t" r="r" b="b"/>
              <a:pathLst>
                <a:path w="789733" h="698500">
                  <a:moveTo>
                    <a:pt x="771061" y="401166"/>
                  </a:moveTo>
                  <a:lnTo>
                    <a:pt x="628271" y="646584"/>
                  </a:lnTo>
                  <a:cubicBezTo>
                    <a:pt x="609571" y="678726"/>
                    <a:pt x="575189" y="698500"/>
                    <a:pt x="538003" y="698500"/>
                  </a:cubicBezTo>
                  <a:lnTo>
                    <a:pt x="251729" y="698500"/>
                  </a:lnTo>
                  <a:cubicBezTo>
                    <a:pt x="214543" y="698500"/>
                    <a:pt x="180161" y="678726"/>
                    <a:pt x="161461" y="646584"/>
                  </a:cubicBezTo>
                  <a:lnTo>
                    <a:pt x="18671" y="401166"/>
                  </a:lnTo>
                  <a:cubicBezTo>
                    <a:pt x="0" y="369073"/>
                    <a:pt x="0" y="329427"/>
                    <a:pt x="18671" y="297334"/>
                  </a:cubicBezTo>
                  <a:lnTo>
                    <a:pt x="161461" y="51916"/>
                  </a:lnTo>
                  <a:cubicBezTo>
                    <a:pt x="180161" y="19774"/>
                    <a:pt x="214543" y="0"/>
                    <a:pt x="251729" y="0"/>
                  </a:cubicBezTo>
                  <a:lnTo>
                    <a:pt x="538003" y="0"/>
                  </a:lnTo>
                  <a:cubicBezTo>
                    <a:pt x="575189" y="0"/>
                    <a:pt x="609571" y="19774"/>
                    <a:pt x="628271" y="51916"/>
                  </a:cubicBezTo>
                  <a:lnTo>
                    <a:pt x="771061" y="297334"/>
                  </a:lnTo>
                  <a:cubicBezTo>
                    <a:pt x="789732" y="329427"/>
                    <a:pt x="789732" y="369073"/>
                    <a:pt x="771061" y="401166"/>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880152" y="7439652"/>
            <a:ext cx="1286879" cy="1241838"/>
          </a:xfrm>
          <a:custGeom>
            <a:avLst/>
            <a:gdLst/>
            <a:ahLst/>
            <a:cxnLst/>
            <a:rect l="l" t="t" r="r" b="b"/>
            <a:pathLst>
              <a:path w="1286879" h="1241838">
                <a:moveTo>
                  <a:pt x="0" y="0"/>
                </a:moveTo>
                <a:lnTo>
                  <a:pt x="1286879" y="0"/>
                </a:lnTo>
                <a:lnTo>
                  <a:pt x="1286879" y="1241839"/>
                </a:lnTo>
                <a:lnTo>
                  <a:pt x="0" y="12418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TextBox 29"/>
          <p:cNvSpPr txBox="1"/>
          <p:nvPr/>
        </p:nvSpPr>
        <p:spPr>
          <a:xfrm>
            <a:off x="412510" y="9504483"/>
            <a:ext cx="2222162" cy="310178"/>
          </a:xfrm>
          <a:prstGeom prst="rect">
            <a:avLst/>
          </a:prstGeom>
        </p:spPr>
        <p:txBody>
          <a:bodyPr lIns="0" tIns="0" rIns="0" bIns="0" rtlCol="0" anchor="t">
            <a:spAutoFit/>
          </a:bodyPr>
          <a:lstStyle/>
          <a:p>
            <a:pPr algn="ctr">
              <a:lnSpc>
                <a:spcPts val="2541"/>
              </a:lnSpc>
            </a:pPr>
            <a:r>
              <a:rPr lang="en-US" sz="2117" b="1">
                <a:solidFill>
                  <a:srgbClr val="FFFFFF"/>
                </a:solidFill>
                <a:latin typeface="Serithai Expanded Bold"/>
                <a:ea typeface="Serithai Expanded Bold"/>
                <a:cs typeface="Serithai Expanded Bold"/>
                <a:sym typeface="Serithai Expanded Bold"/>
              </a:rPr>
              <a:t>MEETINGS</a:t>
            </a:r>
          </a:p>
        </p:txBody>
      </p:sp>
      <p:sp>
        <p:nvSpPr>
          <p:cNvPr id="30" name="TextBox 30"/>
          <p:cNvSpPr txBox="1"/>
          <p:nvPr/>
        </p:nvSpPr>
        <p:spPr>
          <a:xfrm>
            <a:off x="287762" y="4934841"/>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4: to approve Article 6.9 as written</a:t>
            </a:r>
          </a:p>
        </p:txBody>
      </p:sp>
      <p:sp>
        <p:nvSpPr>
          <p:cNvPr id="31" name="TextBox 31"/>
          <p:cNvSpPr txBox="1"/>
          <p:nvPr/>
        </p:nvSpPr>
        <p:spPr>
          <a:xfrm>
            <a:off x="287762" y="5667551"/>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5: to approve Article 6.10 as written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0" y="631825"/>
            <a:ext cx="18217997" cy="1082675"/>
            <a:chOff x="0" y="0"/>
            <a:chExt cx="1356810" cy="78773"/>
          </a:xfrm>
        </p:grpSpPr>
        <p:sp>
          <p:nvSpPr>
            <p:cNvPr id="4" name="Freeform 4"/>
            <p:cNvSpPr/>
            <p:nvPr/>
          </p:nvSpPr>
          <p:spPr>
            <a:xfrm>
              <a:off x="0" y="0"/>
              <a:ext cx="1356810" cy="78773"/>
            </a:xfrm>
            <a:custGeom>
              <a:avLst/>
              <a:gdLst/>
              <a:ahLst/>
              <a:cxnLst/>
              <a:rect l="l" t="t" r="r" b="b"/>
              <a:pathLst>
                <a:path w="1356810" h="78773">
                  <a:moveTo>
                    <a:pt x="11624" y="0"/>
                  </a:moveTo>
                  <a:lnTo>
                    <a:pt x="1345186" y="0"/>
                  </a:lnTo>
                  <a:cubicBezTo>
                    <a:pt x="1348269" y="0"/>
                    <a:pt x="1351225" y="1225"/>
                    <a:pt x="1353405" y="3405"/>
                  </a:cubicBezTo>
                  <a:cubicBezTo>
                    <a:pt x="1355585" y="5585"/>
                    <a:pt x="1356810" y="8541"/>
                    <a:pt x="1356810" y="11624"/>
                  </a:cubicBezTo>
                  <a:lnTo>
                    <a:pt x="1356810" y="67149"/>
                  </a:lnTo>
                  <a:cubicBezTo>
                    <a:pt x="1356810" y="70232"/>
                    <a:pt x="1355585" y="73188"/>
                    <a:pt x="1353405" y="75368"/>
                  </a:cubicBezTo>
                  <a:cubicBezTo>
                    <a:pt x="1351225" y="77548"/>
                    <a:pt x="1348269" y="78773"/>
                    <a:pt x="1345186" y="78773"/>
                  </a:cubicBezTo>
                  <a:lnTo>
                    <a:pt x="11624" y="78773"/>
                  </a:lnTo>
                  <a:cubicBezTo>
                    <a:pt x="8541" y="78773"/>
                    <a:pt x="5585" y="77548"/>
                    <a:pt x="3405" y="75368"/>
                  </a:cubicBezTo>
                  <a:cubicBezTo>
                    <a:pt x="1225" y="73188"/>
                    <a:pt x="0" y="70232"/>
                    <a:pt x="0" y="67149"/>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11687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5000" y="2606186"/>
            <a:ext cx="18217997" cy="3662638"/>
            <a:chOff x="0" y="0"/>
            <a:chExt cx="1356810" cy="266485"/>
          </a:xfrm>
        </p:grpSpPr>
        <p:sp>
          <p:nvSpPr>
            <p:cNvPr id="7" name="Freeform 7"/>
            <p:cNvSpPr/>
            <p:nvPr/>
          </p:nvSpPr>
          <p:spPr>
            <a:xfrm>
              <a:off x="0" y="0"/>
              <a:ext cx="1356810" cy="266486"/>
            </a:xfrm>
            <a:custGeom>
              <a:avLst/>
              <a:gdLst/>
              <a:ahLst/>
              <a:cxnLst/>
              <a:rect l="l" t="t" r="r" b="b"/>
              <a:pathLst>
                <a:path w="1356810" h="266486">
                  <a:moveTo>
                    <a:pt x="11624" y="0"/>
                  </a:moveTo>
                  <a:lnTo>
                    <a:pt x="1345186" y="0"/>
                  </a:lnTo>
                  <a:cubicBezTo>
                    <a:pt x="1348269" y="0"/>
                    <a:pt x="1351225" y="1225"/>
                    <a:pt x="1353405" y="3405"/>
                  </a:cubicBezTo>
                  <a:cubicBezTo>
                    <a:pt x="1355585" y="5585"/>
                    <a:pt x="1356810" y="8541"/>
                    <a:pt x="1356810" y="11624"/>
                  </a:cubicBezTo>
                  <a:lnTo>
                    <a:pt x="1356810" y="254861"/>
                  </a:lnTo>
                  <a:cubicBezTo>
                    <a:pt x="1356810" y="257944"/>
                    <a:pt x="1355585" y="260901"/>
                    <a:pt x="1353405" y="263081"/>
                  </a:cubicBezTo>
                  <a:cubicBezTo>
                    <a:pt x="1351225" y="265261"/>
                    <a:pt x="1348269" y="266486"/>
                    <a:pt x="1345186" y="266486"/>
                  </a:cubicBezTo>
                  <a:lnTo>
                    <a:pt x="11624" y="266486"/>
                  </a:lnTo>
                  <a:cubicBezTo>
                    <a:pt x="8541" y="266486"/>
                    <a:pt x="5585" y="265261"/>
                    <a:pt x="3405" y="263081"/>
                  </a:cubicBezTo>
                  <a:cubicBezTo>
                    <a:pt x="1225" y="260901"/>
                    <a:pt x="0" y="257944"/>
                    <a:pt x="0" y="254861"/>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304585"/>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41412" y="712621"/>
            <a:ext cx="17748965" cy="12985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4.1 Time, Location, Notification. </a:t>
            </a:r>
            <a:r>
              <a:rPr lang="en-US" sz="2499">
                <a:solidFill>
                  <a:srgbClr val="A3D1FD"/>
                </a:solidFill>
                <a:latin typeface="Open Sauce"/>
                <a:ea typeface="Open Sauce"/>
                <a:cs typeface="Open Sauce"/>
                <a:sym typeface="Open Sauce"/>
              </a:rPr>
              <a:t>An Annual Members’ Meeting of NATA shall be held in June. The location and time of the Annual Members’ Meeting shall be published in advance in appropriate NATA publications.</a:t>
            </a: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10" name="TextBox 10"/>
          <p:cNvSpPr txBox="1"/>
          <p:nvPr/>
        </p:nvSpPr>
        <p:spPr>
          <a:xfrm>
            <a:off x="7635275" y="146050"/>
            <a:ext cx="2648216" cy="534762"/>
          </a:xfrm>
          <a:prstGeom prst="rect">
            <a:avLst/>
          </a:prstGeom>
        </p:spPr>
        <p:txBody>
          <a:bodyPr lIns="0" tIns="0" rIns="0" bIns="0" rtlCol="0" anchor="t">
            <a:spAutoFit/>
          </a:bodyPr>
          <a:lstStyle/>
          <a:p>
            <a:pPr algn="ctr">
              <a:lnSpc>
                <a:spcPts val="3840"/>
              </a:lnSpc>
            </a:pPr>
            <a:r>
              <a:rPr lang="en-US" sz="4400" b="1" dirty="0">
                <a:solidFill>
                  <a:srgbClr val="FFC000"/>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604735" y="2120411"/>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136408" y="2315674"/>
            <a:ext cx="18116591" cy="4286250"/>
          </a:xfrm>
          <a:prstGeom prst="rect">
            <a:avLst/>
          </a:prstGeom>
        </p:spPr>
        <p:txBody>
          <a:bodyPr lIns="0" tIns="0" rIns="0" bIns="0" rtlCol="0" anchor="t">
            <a:spAutoFit/>
          </a:bodyPr>
          <a:lstStyle/>
          <a:p>
            <a:pPr algn="l">
              <a:lnSpc>
                <a:spcPts val="2800"/>
              </a:lnSpc>
            </a:pPr>
            <a:endParaRPr dirty="0"/>
          </a:p>
          <a:p>
            <a:pPr algn="l">
              <a:lnSpc>
                <a:spcPts val="3499"/>
              </a:lnSpc>
            </a:pPr>
            <a:r>
              <a:rPr lang="en-US" sz="2499" b="1" dirty="0">
                <a:solidFill>
                  <a:srgbClr val="FFFFFF"/>
                </a:solidFill>
                <a:latin typeface="Open Sauce Bold"/>
                <a:ea typeface="Open Sauce Bold"/>
                <a:cs typeface="Open Sauce Bold"/>
                <a:sym typeface="Open Sauce Bold"/>
              </a:rPr>
              <a:t>4.1 Time, Location, Notification</a:t>
            </a:r>
            <a:r>
              <a:rPr lang="en-US" sz="2499" dirty="0">
                <a:solidFill>
                  <a:srgbClr val="FFFFFF"/>
                </a:solidFill>
                <a:latin typeface="Open Sauce"/>
                <a:ea typeface="Open Sauce"/>
                <a:cs typeface="Open Sauce"/>
                <a:sym typeface="Open Sauce"/>
              </a:rPr>
              <a:t>. </a:t>
            </a:r>
            <a:r>
              <a:rPr lang="en-US" sz="2499" dirty="0">
                <a:solidFill>
                  <a:srgbClr val="A3D1FD"/>
                </a:solidFill>
                <a:latin typeface="Open Sauce"/>
                <a:ea typeface="Open Sauce"/>
                <a:cs typeface="Open Sauce"/>
                <a:sym typeface="Open Sauce"/>
              </a:rPr>
              <a:t>A Members’ Meeting of NATA shall be held annually. Written notice of the Annual Members Meeting shall be given to all Members, stating the location, date, and time of the Annual Members’ Meeting. If the Annual Members’ Meeting will be held entirely or in part using videoconferencing technology, conference telephone, or another authorized electronic communications system, the form of communication to be used for the Annual Members’ Meeting and the means of accessing the communications system shall be included in the notice. Written notice shall be given to each Member personally, by first-class mail, or by electronic mail by not less than 10 days nor more than 60 days before the date of the Annual Member Meeting, to the Member’s address as appearing on the membership records of NATA.</a:t>
            </a:r>
          </a:p>
          <a:p>
            <a:pPr algn="l">
              <a:lnSpc>
                <a:spcPts val="3499"/>
              </a:lnSpc>
              <a:spcBef>
                <a:spcPct val="0"/>
              </a:spcBef>
            </a:pPr>
            <a:endParaRPr lang="en-US" sz="2499" dirty="0">
              <a:solidFill>
                <a:srgbClr val="A3D1FD"/>
              </a:solidFill>
              <a:latin typeface="Open Sauce"/>
              <a:ea typeface="Open Sauce"/>
              <a:cs typeface="Open Sauce"/>
              <a:sym typeface="Open Sauce"/>
            </a:endParaRPr>
          </a:p>
        </p:txBody>
      </p:sp>
      <p:grpSp>
        <p:nvGrpSpPr>
          <p:cNvPr id="13" name="Group 13"/>
          <p:cNvGrpSpPr/>
          <p:nvPr/>
        </p:nvGrpSpPr>
        <p:grpSpPr>
          <a:xfrm>
            <a:off x="2896508" y="6516474"/>
            <a:ext cx="12666393" cy="1649626"/>
            <a:chOff x="0" y="0"/>
            <a:chExt cx="921579" cy="120023"/>
          </a:xfrm>
        </p:grpSpPr>
        <p:sp>
          <p:nvSpPr>
            <p:cNvPr id="14" name="Freeform 1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5" name="TextBox 1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3856169" y="657826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17" name="TextBox 17"/>
          <p:cNvSpPr txBox="1"/>
          <p:nvPr/>
        </p:nvSpPr>
        <p:spPr>
          <a:xfrm>
            <a:off x="3616284" y="7629757"/>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3: to approve Article 4.1 as written</a:t>
            </a:r>
          </a:p>
        </p:txBody>
      </p:sp>
      <p:sp>
        <p:nvSpPr>
          <p:cNvPr id="18" name="TextBox 18"/>
          <p:cNvSpPr txBox="1"/>
          <p:nvPr/>
        </p:nvSpPr>
        <p:spPr>
          <a:xfrm>
            <a:off x="1481619" y="10352424"/>
            <a:ext cx="14955526" cy="1733550"/>
          </a:xfrm>
          <a:prstGeom prst="rect">
            <a:avLst/>
          </a:prstGeom>
        </p:spPr>
        <p:txBody>
          <a:bodyPr lIns="0" tIns="0" rIns="0" bIns="0" rtlCol="0" anchor="t">
            <a:spAutoFit/>
          </a:bodyPr>
          <a:lstStyle/>
          <a:p>
            <a:pPr algn="just">
              <a:lnSpc>
                <a:spcPts val="2999"/>
              </a:lnSpc>
            </a:pPr>
            <a:endParaRPr/>
          </a:p>
          <a:p>
            <a:pPr algn="just">
              <a:lnSpc>
                <a:spcPts val="2999"/>
              </a:lnSpc>
            </a:pPr>
            <a:r>
              <a:rPr lang="en-US" sz="2499">
                <a:solidFill>
                  <a:srgbClr val="A3D1FD"/>
                </a:solidFill>
                <a:latin typeface="Open Sauce"/>
                <a:ea typeface="Open Sauce"/>
                <a:cs typeface="Open Sauce"/>
                <a:sym typeface="Open Sauce"/>
              </a:rPr>
              <a:t>·To be more inclusive of all certified and licensed athletic trainers, this change provides both with the same level of membership rights and privileges. See additional rationale under Article 3.1.</a:t>
            </a:r>
          </a:p>
          <a:p>
            <a:pPr algn="just">
              <a:lnSpc>
                <a:spcPts val="2400"/>
              </a:lnSpc>
            </a:pPr>
            <a:endParaRPr lang="en-US" sz="2499">
              <a:solidFill>
                <a:srgbClr val="A3D1FD"/>
              </a:solidFill>
              <a:latin typeface="Open Sauce"/>
              <a:ea typeface="Open Sauce"/>
              <a:cs typeface="Open Sauce"/>
              <a:sym typeface="Open Sauce"/>
            </a:endParaRPr>
          </a:p>
          <a:p>
            <a:pPr algn="just">
              <a:lnSpc>
                <a:spcPts val="2544"/>
              </a:lnSpc>
            </a:pPr>
            <a:endParaRPr lang="en-US" sz="2499">
              <a:solidFill>
                <a:srgbClr val="A3D1FD"/>
              </a:solidFill>
              <a:latin typeface="Open Sauce"/>
              <a:ea typeface="Open Sauce"/>
              <a:cs typeface="Open Sauce"/>
              <a:sym typeface="Open Sauce"/>
            </a:endParaRPr>
          </a:p>
        </p:txBody>
      </p:sp>
      <p:sp>
        <p:nvSpPr>
          <p:cNvPr id="19" name="Freeform 19"/>
          <p:cNvSpPr/>
          <p:nvPr/>
        </p:nvSpPr>
        <p:spPr>
          <a:xfrm>
            <a:off x="14309280" y="6711617"/>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0" name="Freeform 20"/>
          <p:cNvSpPr/>
          <p:nvPr/>
        </p:nvSpPr>
        <p:spPr>
          <a:xfrm flipH="1">
            <a:off x="3082439" y="6711617"/>
            <a:ext cx="1067690" cy="881439"/>
          </a:xfrm>
          <a:custGeom>
            <a:avLst/>
            <a:gdLst/>
            <a:ahLst/>
            <a:cxnLst/>
            <a:rect l="l" t="t" r="r" b="b"/>
            <a:pathLst>
              <a:path w="1067690" h="881439">
                <a:moveTo>
                  <a:pt x="1067691" y="0"/>
                </a:moveTo>
                <a:lnTo>
                  <a:pt x="0" y="0"/>
                </a:lnTo>
                <a:lnTo>
                  <a:pt x="0" y="881439"/>
                </a:lnTo>
                <a:lnTo>
                  <a:pt x="1067691" y="881439"/>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1" name="TextBox 21"/>
          <p:cNvSpPr txBox="1"/>
          <p:nvPr/>
        </p:nvSpPr>
        <p:spPr>
          <a:xfrm>
            <a:off x="191664" y="8366125"/>
            <a:ext cx="17904672" cy="1736725"/>
          </a:xfrm>
          <a:prstGeom prst="rect">
            <a:avLst/>
          </a:prstGeom>
        </p:spPr>
        <p:txBody>
          <a:bodyPr lIns="0" tIns="0" rIns="0" bIns="0" rtlCol="0" anchor="t">
            <a:spAutoFit/>
          </a:bodyPr>
          <a:lstStyle/>
          <a:p>
            <a:pPr marL="539749" lvl="1" indent="-269875" algn="l">
              <a:lnSpc>
                <a:spcPts val="3499"/>
              </a:lnSpc>
              <a:buFont typeface="Arial"/>
              <a:buChar char="•"/>
            </a:pPr>
            <a:r>
              <a:rPr lang="en-US" sz="2499" dirty="0">
                <a:solidFill>
                  <a:srgbClr val="A3D1FD"/>
                </a:solidFill>
                <a:latin typeface="Open Sauce"/>
                <a:ea typeface="Open Sauce"/>
                <a:cs typeface="Open Sauce"/>
                <a:sym typeface="Open Sauce"/>
              </a:rPr>
              <a:t>This gives the NATA the flexibility to hold the NATA Convention and its Annual Members’ Meeting in a month other than June if needed.</a:t>
            </a:r>
          </a:p>
          <a:p>
            <a:pPr marL="539749" lvl="1" indent="-269875" algn="l">
              <a:lnSpc>
                <a:spcPts val="3499"/>
              </a:lnSpc>
              <a:buFont typeface="Arial"/>
              <a:buChar char="•"/>
            </a:pPr>
            <a:r>
              <a:rPr lang="en-US" sz="2499" dirty="0">
                <a:solidFill>
                  <a:srgbClr val="A3D1FD"/>
                </a:solidFill>
                <a:latin typeface="Open Sauce"/>
                <a:ea typeface="Open Sauce"/>
                <a:cs typeface="Open Sauce"/>
                <a:sym typeface="Open Sauce"/>
              </a:rPr>
              <a:t>Communication platforms have changed rapidly and will likely continue to do so.</a:t>
            </a:r>
          </a:p>
          <a:p>
            <a:pPr marL="539749" lvl="1" indent="-269875" algn="l">
              <a:lnSpc>
                <a:spcPts val="3499"/>
              </a:lnSpc>
              <a:buFont typeface="Arial"/>
              <a:buChar char="•"/>
            </a:pPr>
            <a:r>
              <a:rPr lang="en-US" sz="2499" dirty="0">
                <a:solidFill>
                  <a:srgbClr val="A3D1FD"/>
                </a:solidFill>
                <a:latin typeface="Open Sauce"/>
                <a:ea typeface="Open Sauce"/>
                <a:cs typeface="Open Sauce"/>
                <a:sym typeface="Open Sauce"/>
              </a:rPr>
              <a:t>Additional clarifying language as required by Texas state law as advised by NATA’s legal counsel.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0" y="648997"/>
            <a:ext cx="18648310" cy="1711933"/>
            <a:chOff x="0" y="0"/>
            <a:chExt cx="1356810" cy="124557"/>
          </a:xfrm>
        </p:grpSpPr>
        <p:sp>
          <p:nvSpPr>
            <p:cNvPr id="4" name="Freeform 4"/>
            <p:cNvSpPr/>
            <p:nvPr/>
          </p:nvSpPr>
          <p:spPr>
            <a:xfrm>
              <a:off x="0" y="0"/>
              <a:ext cx="1356810" cy="124557"/>
            </a:xfrm>
            <a:custGeom>
              <a:avLst/>
              <a:gdLst/>
              <a:ahLst/>
              <a:cxnLst/>
              <a:rect l="l" t="t" r="r" b="b"/>
              <a:pathLst>
                <a:path w="1356810" h="124557">
                  <a:moveTo>
                    <a:pt x="11624" y="0"/>
                  </a:moveTo>
                  <a:lnTo>
                    <a:pt x="1345186" y="0"/>
                  </a:lnTo>
                  <a:cubicBezTo>
                    <a:pt x="1348269" y="0"/>
                    <a:pt x="1351225" y="1225"/>
                    <a:pt x="1353405" y="3405"/>
                  </a:cubicBezTo>
                  <a:cubicBezTo>
                    <a:pt x="1355585" y="5585"/>
                    <a:pt x="1356810" y="8541"/>
                    <a:pt x="1356810" y="11624"/>
                  </a:cubicBezTo>
                  <a:lnTo>
                    <a:pt x="1356810" y="112932"/>
                  </a:lnTo>
                  <a:cubicBezTo>
                    <a:pt x="1356810" y="116015"/>
                    <a:pt x="1355585" y="118972"/>
                    <a:pt x="1353405" y="121152"/>
                  </a:cubicBezTo>
                  <a:cubicBezTo>
                    <a:pt x="1351225" y="123332"/>
                    <a:pt x="1348269" y="124557"/>
                    <a:pt x="1345186" y="124557"/>
                  </a:cubicBezTo>
                  <a:lnTo>
                    <a:pt x="11624" y="124557"/>
                  </a:lnTo>
                  <a:cubicBezTo>
                    <a:pt x="8541" y="124557"/>
                    <a:pt x="5585" y="123332"/>
                    <a:pt x="3405" y="121152"/>
                  </a:cubicBezTo>
                  <a:cubicBezTo>
                    <a:pt x="1225" y="118972"/>
                    <a:pt x="0" y="116015"/>
                    <a:pt x="0" y="112932"/>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16265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39219" y="3665855"/>
            <a:ext cx="18144317" cy="1789212"/>
            <a:chOff x="0" y="0"/>
            <a:chExt cx="1356810" cy="130179"/>
          </a:xfrm>
        </p:grpSpPr>
        <p:sp>
          <p:nvSpPr>
            <p:cNvPr id="7" name="Freeform 7"/>
            <p:cNvSpPr/>
            <p:nvPr/>
          </p:nvSpPr>
          <p:spPr>
            <a:xfrm>
              <a:off x="0" y="0"/>
              <a:ext cx="1356810" cy="130179"/>
            </a:xfrm>
            <a:custGeom>
              <a:avLst/>
              <a:gdLst/>
              <a:ahLst/>
              <a:cxnLst/>
              <a:rect l="l" t="t" r="r" b="b"/>
              <a:pathLst>
                <a:path w="1356810" h="130179">
                  <a:moveTo>
                    <a:pt x="11624" y="0"/>
                  </a:moveTo>
                  <a:lnTo>
                    <a:pt x="1345186" y="0"/>
                  </a:lnTo>
                  <a:cubicBezTo>
                    <a:pt x="1348269" y="0"/>
                    <a:pt x="1351225" y="1225"/>
                    <a:pt x="1353405" y="3405"/>
                  </a:cubicBezTo>
                  <a:cubicBezTo>
                    <a:pt x="1355585" y="5585"/>
                    <a:pt x="1356810" y="8541"/>
                    <a:pt x="1356810" y="11624"/>
                  </a:cubicBezTo>
                  <a:lnTo>
                    <a:pt x="1356810" y="118555"/>
                  </a:lnTo>
                  <a:cubicBezTo>
                    <a:pt x="1356810" y="121638"/>
                    <a:pt x="1355585" y="124594"/>
                    <a:pt x="1353405" y="126774"/>
                  </a:cubicBezTo>
                  <a:cubicBezTo>
                    <a:pt x="1351225" y="128954"/>
                    <a:pt x="1348269" y="130179"/>
                    <a:pt x="1345186" y="130179"/>
                  </a:cubicBezTo>
                  <a:lnTo>
                    <a:pt x="11624" y="130179"/>
                  </a:lnTo>
                  <a:cubicBezTo>
                    <a:pt x="8541" y="130179"/>
                    <a:pt x="5585" y="128954"/>
                    <a:pt x="3405" y="126774"/>
                  </a:cubicBezTo>
                  <a:cubicBezTo>
                    <a:pt x="1225" y="124594"/>
                    <a:pt x="0" y="121638"/>
                    <a:pt x="0" y="118555"/>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168279"/>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9218" y="748030"/>
            <a:ext cx="17996381" cy="1298575"/>
          </a:xfrm>
          <a:prstGeom prst="rect">
            <a:avLst/>
          </a:prstGeom>
        </p:spPr>
        <p:txBody>
          <a:bodyPr wrap="square" lIns="0" tIns="0" rIns="0" bIns="0" rtlCol="0" anchor="t">
            <a:spAutoFit/>
          </a:bodyPr>
          <a:lstStyle/>
          <a:p>
            <a:pPr algn="l">
              <a:lnSpc>
                <a:spcPts val="3499"/>
              </a:lnSpc>
              <a:spcBef>
                <a:spcPct val="0"/>
              </a:spcBef>
            </a:pPr>
            <a:r>
              <a:rPr lang="en-US" sz="2499" b="1" dirty="0">
                <a:solidFill>
                  <a:srgbClr val="FFFFFF"/>
                </a:solidFill>
                <a:latin typeface="Open Sauce Bold"/>
                <a:ea typeface="Open Sauce Bold"/>
                <a:cs typeface="Open Sauce Bold"/>
                <a:sym typeface="Open Sauce Bold"/>
              </a:rPr>
              <a:t>6.9 Meetings. </a:t>
            </a:r>
            <a:r>
              <a:rPr lang="en-US" sz="2499" dirty="0">
                <a:solidFill>
                  <a:srgbClr val="A3D1FD"/>
                </a:solidFill>
                <a:latin typeface="Open Sauce"/>
                <a:ea typeface="Open Sauce"/>
                <a:cs typeface="Open Sauce"/>
                <a:sym typeface="Open Sauce"/>
              </a:rPr>
              <a:t>There shall be an Annual Meeting of the Board of Directors which shall be held in June. Other meetings of the Board of Directors may be called at any time by the President or at the request in writing of a majority of the number of Directors then in office. Minutes of all Board meetings shall be taken.</a:t>
            </a:r>
          </a:p>
        </p:txBody>
      </p:sp>
      <p:sp>
        <p:nvSpPr>
          <p:cNvPr id="10" name="TextBox 10"/>
          <p:cNvSpPr txBox="1"/>
          <p:nvPr/>
        </p:nvSpPr>
        <p:spPr>
          <a:xfrm>
            <a:off x="7635275" y="163222"/>
            <a:ext cx="2648216" cy="534762"/>
          </a:xfrm>
          <a:prstGeom prst="rect">
            <a:avLst/>
          </a:prstGeom>
        </p:spPr>
        <p:txBody>
          <a:bodyPr lIns="0" tIns="0" rIns="0" bIns="0" rtlCol="0" anchor="t">
            <a:spAutoFit/>
          </a:bodyPr>
          <a:lstStyle/>
          <a:p>
            <a:pPr algn="ctr">
              <a:lnSpc>
                <a:spcPts val="3840"/>
              </a:lnSpc>
            </a:pPr>
            <a:r>
              <a:rPr lang="en-US" sz="4400" b="1" dirty="0">
                <a:solidFill>
                  <a:srgbClr val="FFC000"/>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635275" y="312293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121282" y="3887361"/>
            <a:ext cx="17676201" cy="1298575"/>
          </a:xfrm>
          <a:prstGeom prst="rect">
            <a:avLst/>
          </a:prstGeom>
        </p:spPr>
        <p:txBody>
          <a:bodyPr lIns="0" tIns="0" rIns="0" bIns="0" rtlCol="0" anchor="t">
            <a:spAutoFit/>
          </a:bodyPr>
          <a:lstStyle/>
          <a:p>
            <a:pPr algn="l">
              <a:lnSpc>
                <a:spcPts val="3499"/>
              </a:lnSpc>
              <a:spcBef>
                <a:spcPct val="0"/>
              </a:spcBef>
            </a:pPr>
            <a:r>
              <a:rPr lang="en-US" sz="2499" b="1">
                <a:solidFill>
                  <a:srgbClr val="FFFFFF"/>
                </a:solidFill>
                <a:latin typeface="Open Sauce Bold"/>
                <a:ea typeface="Open Sauce Bold"/>
                <a:cs typeface="Open Sauce Bold"/>
                <a:sym typeface="Open Sauce Bold"/>
              </a:rPr>
              <a:t>6.9 Meetings</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There shall be an Annual Meeting of the Board of Directors. Other meetings of the Board of Directors may be called at any time by the President or at the request in writing of a majority of the number of Directors then in office. Minutes of all Board meetings shall be taken.</a:t>
            </a:r>
          </a:p>
        </p:txBody>
      </p:sp>
      <p:grpSp>
        <p:nvGrpSpPr>
          <p:cNvPr id="13" name="Group 13"/>
          <p:cNvGrpSpPr/>
          <p:nvPr/>
        </p:nvGrpSpPr>
        <p:grpSpPr>
          <a:xfrm>
            <a:off x="2810804" y="6655598"/>
            <a:ext cx="12666393" cy="1649626"/>
            <a:chOff x="0" y="0"/>
            <a:chExt cx="921579" cy="120023"/>
          </a:xfrm>
        </p:grpSpPr>
        <p:sp>
          <p:nvSpPr>
            <p:cNvPr id="14" name="Freeform 1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5" name="TextBox 1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3946336" y="6591856"/>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17" name="TextBox 17"/>
          <p:cNvSpPr txBox="1"/>
          <p:nvPr/>
        </p:nvSpPr>
        <p:spPr>
          <a:xfrm>
            <a:off x="3549092" y="7873776"/>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4:  to approve Article 6.9 as written</a:t>
            </a:r>
          </a:p>
        </p:txBody>
      </p:sp>
      <p:sp>
        <p:nvSpPr>
          <p:cNvPr id="18" name="TextBox 18"/>
          <p:cNvSpPr txBox="1"/>
          <p:nvPr/>
        </p:nvSpPr>
        <p:spPr>
          <a:xfrm>
            <a:off x="1481619" y="10352424"/>
            <a:ext cx="14955526" cy="1733550"/>
          </a:xfrm>
          <a:prstGeom prst="rect">
            <a:avLst/>
          </a:prstGeom>
        </p:spPr>
        <p:txBody>
          <a:bodyPr lIns="0" tIns="0" rIns="0" bIns="0" rtlCol="0" anchor="t">
            <a:spAutoFit/>
          </a:bodyPr>
          <a:lstStyle/>
          <a:p>
            <a:pPr algn="just">
              <a:lnSpc>
                <a:spcPts val="2999"/>
              </a:lnSpc>
            </a:pPr>
            <a:endParaRPr/>
          </a:p>
          <a:p>
            <a:pPr algn="just">
              <a:lnSpc>
                <a:spcPts val="2999"/>
              </a:lnSpc>
            </a:pPr>
            <a:r>
              <a:rPr lang="en-US" sz="2499">
                <a:solidFill>
                  <a:srgbClr val="A3D1FD"/>
                </a:solidFill>
                <a:latin typeface="Open Sauce"/>
                <a:ea typeface="Open Sauce"/>
                <a:cs typeface="Open Sauce"/>
                <a:sym typeface="Open Sauce"/>
              </a:rPr>
              <a:t>·To be more inclusive of all certified and licensed athletic trainers, this change provides both with the same level of membership rights and privileges. See additional rationale under Article 3.1.</a:t>
            </a:r>
          </a:p>
          <a:p>
            <a:pPr algn="just">
              <a:lnSpc>
                <a:spcPts val="2400"/>
              </a:lnSpc>
            </a:pPr>
            <a:endParaRPr lang="en-US" sz="2499">
              <a:solidFill>
                <a:srgbClr val="A3D1FD"/>
              </a:solidFill>
              <a:latin typeface="Open Sauce"/>
              <a:ea typeface="Open Sauce"/>
              <a:cs typeface="Open Sauce"/>
              <a:sym typeface="Open Sauce"/>
            </a:endParaRPr>
          </a:p>
          <a:p>
            <a:pPr algn="just">
              <a:lnSpc>
                <a:spcPts val="2544"/>
              </a:lnSpc>
            </a:pPr>
            <a:endParaRPr lang="en-US" sz="2499">
              <a:solidFill>
                <a:srgbClr val="A3D1FD"/>
              </a:solidFill>
              <a:latin typeface="Open Sauce"/>
              <a:ea typeface="Open Sauce"/>
              <a:cs typeface="Open Sauce"/>
              <a:sym typeface="Open Sauce"/>
            </a:endParaRPr>
          </a:p>
        </p:txBody>
      </p:sp>
      <p:sp>
        <p:nvSpPr>
          <p:cNvPr id="19" name="Freeform 19"/>
          <p:cNvSpPr/>
          <p:nvPr/>
        </p:nvSpPr>
        <p:spPr>
          <a:xfrm>
            <a:off x="13259951" y="6982811"/>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0" name="Freeform 20"/>
          <p:cNvSpPr/>
          <p:nvPr/>
        </p:nvSpPr>
        <p:spPr>
          <a:xfrm flipH="1">
            <a:off x="3015247" y="6982811"/>
            <a:ext cx="1067690" cy="881439"/>
          </a:xfrm>
          <a:custGeom>
            <a:avLst/>
            <a:gdLst/>
            <a:ahLst/>
            <a:cxnLst/>
            <a:rect l="l" t="t" r="r" b="b"/>
            <a:pathLst>
              <a:path w="1067690" h="881439">
                <a:moveTo>
                  <a:pt x="1067691" y="0"/>
                </a:moveTo>
                <a:lnTo>
                  <a:pt x="0" y="0"/>
                </a:lnTo>
                <a:lnTo>
                  <a:pt x="0" y="881440"/>
                </a:lnTo>
                <a:lnTo>
                  <a:pt x="1067691" y="881440"/>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1" name="TextBox 21"/>
          <p:cNvSpPr txBox="1"/>
          <p:nvPr/>
        </p:nvSpPr>
        <p:spPr>
          <a:xfrm>
            <a:off x="360310" y="8838623"/>
            <a:ext cx="17927690" cy="931545"/>
          </a:xfrm>
          <a:prstGeom prst="rect">
            <a:avLst/>
          </a:prstGeom>
        </p:spPr>
        <p:txBody>
          <a:bodyPr lIns="0" tIns="0" rIns="0" bIns="0" rtlCol="0" anchor="t">
            <a:spAutoFit/>
          </a:bodyPr>
          <a:lstStyle/>
          <a:p>
            <a:pPr algn="ctr">
              <a:lnSpc>
                <a:spcPts val="3779"/>
              </a:lnSpc>
              <a:spcBef>
                <a:spcPct val="0"/>
              </a:spcBef>
            </a:pPr>
            <a:r>
              <a:rPr lang="en-US" sz="2700">
                <a:solidFill>
                  <a:srgbClr val="A3D1FD"/>
                </a:solidFill>
                <a:latin typeface="Open Sauce"/>
                <a:ea typeface="Open Sauce"/>
                <a:cs typeface="Open Sauce"/>
                <a:sym typeface="Open Sauce"/>
              </a:rPr>
              <a:t>Article 4.1 and 6.9 – Allows the meeting to be held in a month other than June and provides more flexibility for how the location and time of the meeting are communicated to members.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0" y="648997"/>
            <a:ext cx="18185807" cy="1711933"/>
            <a:chOff x="0" y="0"/>
            <a:chExt cx="1356810" cy="124557"/>
          </a:xfrm>
        </p:grpSpPr>
        <p:sp>
          <p:nvSpPr>
            <p:cNvPr id="4" name="Freeform 4"/>
            <p:cNvSpPr/>
            <p:nvPr/>
          </p:nvSpPr>
          <p:spPr>
            <a:xfrm>
              <a:off x="0" y="0"/>
              <a:ext cx="1356810" cy="124557"/>
            </a:xfrm>
            <a:custGeom>
              <a:avLst/>
              <a:gdLst/>
              <a:ahLst/>
              <a:cxnLst/>
              <a:rect l="l" t="t" r="r" b="b"/>
              <a:pathLst>
                <a:path w="1356810" h="124557">
                  <a:moveTo>
                    <a:pt x="11624" y="0"/>
                  </a:moveTo>
                  <a:lnTo>
                    <a:pt x="1345186" y="0"/>
                  </a:lnTo>
                  <a:cubicBezTo>
                    <a:pt x="1348269" y="0"/>
                    <a:pt x="1351225" y="1225"/>
                    <a:pt x="1353405" y="3405"/>
                  </a:cubicBezTo>
                  <a:cubicBezTo>
                    <a:pt x="1355585" y="5585"/>
                    <a:pt x="1356810" y="8541"/>
                    <a:pt x="1356810" y="11624"/>
                  </a:cubicBezTo>
                  <a:lnTo>
                    <a:pt x="1356810" y="112932"/>
                  </a:lnTo>
                  <a:cubicBezTo>
                    <a:pt x="1356810" y="116015"/>
                    <a:pt x="1355585" y="118972"/>
                    <a:pt x="1353405" y="121152"/>
                  </a:cubicBezTo>
                  <a:cubicBezTo>
                    <a:pt x="1351225" y="123332"/>
                    <a:pt x="1348269" y="124557"/>
                    <a:pt x="1345186" y="124557"/>
                  </a:cubicBezTo>
                  <a:lnTo>
                    <a:pt x="11624" y="124557"/>
                  </a:lnTo>
                  <a:cubicBezTo>
                    <a:pt x="8541" y="124557"/>
                    <a:pt x="5585" y="123332"/>
                    <a:pt x="3405" y="121152"/>
                  </a:cubicBezTo>
                  <a:cubicBezTo>
                    <a:pt x="1225" y="118972"/>
                    <a:pt x="0" y="116015"/>
                    <a:pt x="0" y="112932"/>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16265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1642" y="2906048"/>
            <a:ext cx="18648310" cy="3531645"/>
            <a:chOff x="0" y="0"/>
            <a:chExt cx="1356810" cy="256955"/>
          </a:xfrm>
        </p:grpSpPr>
        <p:sp>
          <p:nvSpPr>
            <p:cNvPr id="7" name="Freeform 7"/>
            <p:cNvSpPr/>
            <p:nvPr/>
          </p:nvSpPr>
          <p:spPr>
            <a:xfrm>
              <a:off x="0" y="0"/>
              <a:ext cx="1356810" cy="256955"/>
            </a:xfrm>
            <a:custGeom>
              <a:avLst/>
              <a:gdLst/>
              <a:ahLst/>
              <a:cxnLst/>
              <a:rect l="l" t="t" r="r" b="b"/>
              <a:pathLst>
                <a:path w="1356810" h="256955">
                  <a:moveTo>
                    <a:pt x="11624" y="0"/>
                  </a:moveTo>
                  <a:lnTo>
                    <a:pt x="1345186" y="0"/>
                  </a:lnTo>
                  <a:cubicBezTo>
                    <a:pt x="1348269" y="0"/>
                    <a:pt x="1351225" y="1225"/>
                    <a:pt x="1353405" y="3405"/>
                  </a:cubicBezTo>
                  <a:cubicBezTo>
                    <a:pt x="1355585" y="5585"/>
                    <a:pt x="1356810" y="8541"/>
                    <a:pt x="1356810" y="11624"/>
                  </a:cubicBezTo>
                  <a:lnTo>
                    <a:pt x="1356810" y="245330"/>
                  </a:lnTo>
                  <a:cubicBezTo>
                    <a:pt x="1356810" y="248413"/>
                    <a:pt x="1355585" y="251370"/>
                    <a:pt x="1353405" y="253550"/>
                  </a:cubicBezTo>
                  <a:cubicBezTo>
                    <a:pt x="1351225" y="255730"/>
                    <a:pt x="1348269" y="256955"/>
                    <a:pt x="1345186" y="256955"/>
                  </a:cubicBezTo>
                  <a:lnTo>
                    <a:pt x="11624" y="256955"/>
                  </a:lnTo>
                  <a:cubicBezTo>
                    <a:pt x="8541" y="256955"/>
                    <a:pt x="5585" y="255730"/>
                    <a:pt x="3405" y="253550"/>
                  </a:cubicBezTo>
                  <a:cubicBezTo>
                    <a:pt x="1225" y="251370"/>
                    <a:pt x="0" y="248413"/>
                    <a:pt x="0" y="245330"/>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295055"/>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9219" y="852061"/>
            <a:ext cx="18046588" cy="261302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6.10 Electronic Meetings. </a:t>
            </a:r>
            <a:r>
              <a:rPr lang="en-US" sz="2499">
                <a:solidFill>
                  <a:srgbClr val="A3D1FD"/>
                </a:solidFill>
                <a:latin typeface="Open Sauce"/>
                <a:ea typeface="Open Sauce"/>
                <a:cs typeface="Open Sauce"/>
                <a:sym typeface="Open Sauce"/>
              </a:rPr>
              <a:t>Members of the Board of Directors may convene using technology rather than an in person meeting as long as there is an audio component whereby participants can hear each other.</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endParaRPr lang="en-US" sz="2499">
              <a:solidFill>
                <a:srgbClr val="A3D1FD"/>
              </a:solidFill>
              <a:latin typeface="Open Sauce"/>
              <a:ea typeface="Open Sauce"/>
              <a:cs typeface="Open Sauce"/>
              <a:sym typeface="Open Sauce"/>
            </a:endParaRP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10" name="TextBox 10"/>
          <p:cNvSpPr txBox="1"/>
          <p:nvPr/>
        </p:nvSpPr>
        <p:spPr>
          <a:xfrm>
            <a:off x="7635275" y="163222"/>
            <a:ext cx="2648216" cy="534762"/>
          </a:xfrm>
          <a:prstGeom prst="rect">
            <a:avLst/>
          </a:prstGeom>
        </p:spPr>
        <p:txBody>
          <a:bodyPr lIns="0" tIns="0" rIns="0" bIns="0" rtlCol="0" anchor="t">
            <a:spAutoFit/>
          </a:bodyPr>
          <a:lstStyle/>
          <a:p>
            <a:pPr algn="ctr">
              <a:lnSpc>
                <a:spcPts val="3840"/>
              </a:lnSpc>
            </a:pPr>
            <a:r>
              <a:rPr lang="en-US" sz="4400" b="1" dirty="0">
                <a:solidFill>
                  <a:srgbClr val="FFC000"/>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635275" y="251333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211449" y="3058876"/>
            <a:ext cx="17676201" cy="3489325"/>
          </a:xfrm>
          <a:prstGeom prst="rect">
            <a:avLst/>
          </a:prstGeom>
        </p:spPr>
        <p:txBody>
          <a:bodyPr lIns="0" tIns="0" rIns="0" bIns="0" rtlCol="0" anchor="t">
            <a:spAutoFit/>
          </a:bodyPr>
          <a:lstStyle/>
          <a:p>
            <a:pPr algn="l">
              <a:lnSpc>
                <a:spcPts val="3499"/>
              </a:lnSpc>
            </a:pPr>
            <a:r>
              <a:rPr lang="en-US" sz="2499" b="1" dirty="0">
                <a:solidFill>
                  <a:srgbClr val="FFFFFF"/>
                </a:solidFill>
                <a:latin typeface="Open Sauce Bold"/>
                <a:ea typeface="Open Sauce Bold"/>
                <a:cs typeface="Open Sauce Bold"/>
                <a:sym typeface="Open Sauce Bold"/>
              </a:rPr>
              <a:t>6.10 Remote Meetings. </a:t>
            </a:r>
            <a:r>
              <a:rPr lang="en-US" sz="2499" dirty="0">
                <a:solidFill>
                  <a:srgbClr val="A3D1FD"/>
                </a:solidFill>
                <a:latin typeface="Open Sauce"/>
                <a:ea typeface="Open Sauce"/>
                <a:cs typeface="Open Sauce"/>
                <a:sym typeface="Open Sauce"/>
              </a:rPr>
              <a:t>Meetings of the Board of Directors, any committee designated by the Board of Directors, and meetings of the Members may be held entirely or in part using videoconference, conference telephone, or another authorized electronic communications system, as determined by the Board of Directors, as long as each person participating in the meeting can communicate with all other persons participating in the meeting, and provided that reasonable measures are used to sufficiently verify the identity of every person voting at the meeting using remote communications and to keep a record of any vote or other action taken. Participation by such means of remote communications shall constitute presence in person at a Meeting.</a:t>
            </a:r>
            <a:r>
              <a:rPr lang="en-US" sz="2499" dirty="0">
                <a:solidFill>
                  <a:srgbClr val="FFFFFF"/>
                </a:solidFill>
                <a:latin typeface="Open Sauce"/>
                <a:ea typeface="Open Sauce"/>
                <a:cs typeface="Open Sauce"/>
                <a:sym typeface="Open Sauce"/>
              </a:rPr>
              <a:t> </a:t>
            </a:r>
          </a:p>
          <a:p>
            <a:pPr algn="l">
              <a:lnSpc>
                <a:spcPts val="3499"/>
              </a:lnSpc>
              <a:spcBef>
                <a:spcPct val="0"/>
              </a:spcBef>
            </a:pPr>
            <a:endParaRPr lang="en-US" sz="2499" dirty="0">
              <a:solidFill>
                <a:srgbClr val="FFFFFF"/>
              </a:solidFill>
              <a:latin typeface="Open Sauce"/>
              <a:ea typeface="Open Sauce"/>
              <a:cs typeface="Open Sauce"/>
              <a:sym typeface="Open Sauce"/>
            </a:endParaRPr>
          </a:p>
        </p:txBody>
      </p:sp>
      <p:grpSp>
        <p:nvGrpSpPr>
          <p:cNvPr id="13" name="Group 13"/>
          <p:cNvGrpSpPr/>
          <p:nvPr/>
        </p:nvGrpSpPr>
        <p:grpSpPr>
          <a:xfrm>
            <a:off x="2810804" y="6655598"/>
            <a:ext cx="12666393" cy="1649626"/>
            <a:chOff x="0" y="0"/>
            <a:chExt cx="921579" cy="120023"/>
          </a:xfrm>
        </p:grpSpPr>
        <p:sp>
          <p:nvSpPr>
            <p:cNvPr id="14" name="Freeform 1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5" name="TextBox 1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3946336" y="6591856"/>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17" name="TextBox 17"/>
          <p:cNvSpPr txBox="1"/>
          <p:nvPr/>
        </p:nvSpPr>
        <p:spPr>
          <a:xfrm>
            <a:off x="3549092" y="7873776"/>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5:  to approve Article 6.10 as written</a:t>
            </a:r>
          </a:p>
        </p:txBody>
      </p:sp>
      <p:sp>
        <p:nvSpPr>
          <p:cNvPr id="18" name="TextBox 18"/>
          <p:cNvSpPr txBox="1"/>
          <p:nvPr/>
        </p:nvSpPr>
        <p:spPr>
          <a:xfrm>
            <a:off x="1481619" y="10352424"/>
            <a:ext cx="14955526" cy="1733550"/>
          </a:xfrm>
          <a:prstGeom prst="rect">
            <a:avLst/>
          </a:prstGeom>
        </p:spPr>
        <p:txBody>
          <a:bodyPr lIns="0" tIns="0" rIns="0" bIns="0" rtlCol="0" anchor="t">
            <a:spAutoFit/>
          </a:bodyPr>
          <a:lstStyle/>
          <a:p>
            <a:pPr algn="just">
              <a:lnSpc>
                <a:spcPts val="2999"/>
              </a:lnSpc>
            </a:pPr>
            <a:endParaRPr/>
          </a:p>
          <a:p>
            <a:pPr algn="just">
              <a:lnSpc>
                <a:spcPts val="2999"/>
              </a:lnSpc>
            </a:pPr>
            <a:r>
              <a:rPr lang="en-US" sz="2499">
                <a:solidFill>
                  <a:srgbClr val="A3D1FD"/>
                </a:solidFill>
                <a:latin typeface="Open Sauce"/>
                <a:ea typeface="Open Sauce"/>
                <a:cs typeface="Open Sauce"/>
                <a:sym typeface="Open Sauce"/>
              </a:rPr>
              <a:t>·To be more inclusive of all certified and licensed athletic trainers, this change provides both with the same level of membership rights and privileges. See additional rationale under Article 3.1.</a:t>
            </a:r>
          </a:p>
          <a:p>
            <a:pPr algn="just">
              <a:lnSpc>
                <a:spcPts val="2400"/>
              </a:lnSpc>
            </a:pPr>
            <a:endParaRPr lang="en-US" sz="2499">
              <a:solidFill>
                <a:srgbClr val="A3D1FD"/>
              </a:solidFill>
              <a:latin typeface="Open Sauce"/>
              <a:ea typeface="Open Sauce"/>
              <a:cs typeface="Open Sauce"/>
              <a:sym typeface="Open Sauce"/>
            </a:endParaRPr>
          </a:p>
          <a:p>
            <a:pPr algn="just">
              <a:lnSpc>
                <a:spcPts val="2544"/>
              </a:lnSpc>
            </a:pPr>
            <a:endParaRPr lang="en-US" sz="2499">
              <a:solidFill>
                <a:srgbClr val="A3D1FD"/>
              </a:solidFill>
              <a:latin typeface="Open Sauce"/>
              <a:ea typeface="Open Sauce"/>
              <a:cs typeface="Open Sauce"/>
              <a:sym typeface="Open Sauce"/>
            </a:endParaRPr>
          </a:p>
        </p:txBody>
      </p:sp>
      <p:sp>
        <p:nvSpPr>
          <p:cNvPr id="19" name="Freeform 19"/>
          <p:cNvSpPr/>
          <p:nvPr/>
        </p:nvSpPr>
        <p:spPr>
          <a:xfrm>
            <a:off x="13259951" y="6982811"/>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0" name="Freeform 20"/>
          <p:cNvSpPr/>
          <p:nvPr/>
        </p:nvSpPr>
        <p:spPr>
          <a:xfrm flipH="1">
            <a:off x="3015247" y="6982811"/>
            <a:ext cx="1067690" cy="881439"/>
          </a:xfrm>
          <a:custGeom>
            <a:avLst/>
            <a:gdLst/>
            <a:ahLst/>
            <a:cxnLst/>
            <a:rect l="l" t="t" r="r" b="b"/>
            <a:pathLst>
              <a:path w="1067690" h="881439">
                <a:moveTo>
                  <a:pt x="1067691" y="0"/>
                </a:moveTo>
                <a:lnTo>
                  <a:pt x="0" y="0"/>
                </a:lnTo>
                <a:lnTo>
                  <a:pt x="0" y="881440"/>
                </a:lnTo>
                <a:lnTo>
                  <a:pt x="1067691" y="881440"/>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1" name="TextBox 21"/>
          <p:cNvSpPr txBox="1"/>
          <p:nvPr/>
        </p:nvSpPr>
        <p:spPr>
          <a:xfrm>
            <a:off x="360310" y="8838623"/>
            <a:ext cx="17927690" cy="1407795"/>
          </a:xfrm>
          <a:prstGeom prst="rect">
            <a:avLst/>
          </a:prstGeom>
        </p:spPr>
        <p:txBody>
          <a:bodyPr lIns="0" tIns="0" rIns="0" bIns="0" rtlCol="0" anchor="t">
            <a:spAutoFit/>
          </a:bodyPr>
          <a:lstStyle/>
          <a:p>
            <a:pPr algn="ctr">
              <a:lnSpc>
                <a:spcPts val="3779"/>
              </a:lnSpc>
            </a:pPr>
            <a:r>
              <a:rPr lang="en-US" sz="2700">
                <a:solidFill>
                  <a:srgbClr val="A3D1FD"/>
                </a:solidFill>
                <a:latin typeface="Open Sauce"/>
                <a:ea typeface="Open Sauce"/>
                <a:cs typeface="Open Sauce"/>
                <a:sym typeface="Open Sauce"/>
              </a:rPr>
              <a:t>Revised to ensure that all participants in an electronic meeting can communicate with all other persons during the meeting. This change also allows for meetings to be held remotely.</a:t>
            </a:r>
          </a:p>
          <a:p>
            <a:pPr algn="ctr">
              <a:lnSpc>
                <a:spcPts val="3779"/>
              </a:lnSpc>
              <a:spcBef>
                <a:spcPct val="0"/>
              </a:spcBef>
            </a:pPr>
            <a:endParaRPr lang="en-US" sz="2700">
              <a:solidFill>
                <a:srgbClr val="A3D1FD"/>
              </a:solidFill>
              <a:latin typeface="Open Sauce"/>
              <a:ea typeface="Open Sauce"/>
              <a:cs typeface="Open Sauce"/>
              <a:sym typeface="Open Sauc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5559114" y="4333521"/>
            <a:ext cx="14482240" cy="3288473"/>
            <a:chOff x="0" y="0"/>
            <a:chExt cx="3076153" cy="698500"/>
          </a:xfrm>
        </p:grpSpPr>
        <p:sp>
          <p:nvSpPr>
            <p:cNvPr id="4" name="Freeform 4"/>
            <p:cNvSpPr/>
            <p:nvPr/>
          </p:nvSpPr>
          <p:spPr>
            <a:xfrm>
              <a:off x="1027" y="0"/>
              <a:ext cx="3074100" cy="698500"/>
            </a:xfrm>
            <a:custGeom>
              <a:avLst/>
              <a:gdLst/>
              <a:ahLst/>
              <a:cxnLst/>
              <a:rect l="l" t="t" r="r" b="b"/>
              <a:pathLst>
                <a:path w="3074100" h="698500">
                  <a:moveTo>
                    <a:pt x="3072437" y="353871"/>
                  </a:moveTo>
                  <a:lnTo>
                    <a:pt x="2874614" y="693879"/>
                  </a:lnTo>
                  <a:cubicBezTo>
                    <a:pt x="2872950" y="696740"/>
                    <a:pt x="2869890" y="698500"/>
                    <a:pt x="2866580" y="698500"/>
                  </a:cubicBezTo>
                  <a:lnTo>
                    <a:pt x="207519" y="698500"/>
                  </a:lnTo>
                  <a:cubicBezTo>
                    <a:pt x="204209" y="698500"/>
                    <a:pt x="201149" y="696740"/>
                    <a:pt x="199485" y="693879"/>
                  </a:cubicBezTo>
                  <a:lnTo>
                    <a:pt x="1661" y="353871"/>
                  </a:lnTo>
                  <a:cubicBezTo>
                    <a:pt x="0" y="351014"/>
                    <a:pt x="0" y="347486"/>
                    <a:pt x="1661" y="344629"/>
                  </a:cubicBezTo>
                  <a:lnTo>
                    <a:pt x="199485" y="4621"/>
                  </a:lnTo>
                  <a:cubicBezTo>
                    <a:pt x="201149" y="1760"/>
                    <a:pt x="204209" y="0"/>
                    <a:pt x="207519" y="0"/>
                  </a:cubicBezTo>
                  <a:lnTo>
                    <a:pt x="2866580" y="0"/>
                  </a:lnTo>
                  <a:cubicBezTo>
                    <a:pt x="2869890" y="0"/>
                    <a:pt x="2872950" y="1760"/>
                    <a:pt x="2874614" y="4621"/>
                  </a:cubicBezTo>
                  <a:lnTo>
                    <a:pt x="3072437" y="344629"/>
                  </a:lnTo>
                  <a:cubicBezTo>
                    <a:pt x="3074099" y="347486"/>
                    <a:pt x="3074099" y="351014"/>
                    <a:pt x="3072437" y="353871"/>
                  </a:cubicBezTo>
                  <a:close/>
                </a:path>
              </a:pathLst>
            </a:custGeom>
            <a:solidFill>
              <a:srgbClr val="A3D1FD"/>
            </a:solidFill>
          </p:spPr>
          <p:txBody>
            <a:bodyPr/>
            <a:lstStyle/>
            <a:p>
              <a:endParaRPr lang="en-US"/>
            </a:p>
          </p:txBody>
        </p:sp>
        <p:sp>
          <p:nvSpPr>
            <p:cNvPr id="5" name="TextBox 5"/>
            <p:cNvSpPr txBox="1"/>
            <p:nvPr/>
          </p:nvSpPr>
          <p:spPr>
            <a:xfrm>
              <a:off x="114300" y="-38100"/>
              <a:ext cx="2847553"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399830" y="-8821"/>
            <a:ext cx="7208079" cy="2907107"/>
            <a:chOff x="0" y="0"/>
            <a:chExt cx="1731908" cy="698500"/>
          </a:xfrm>
        </p:grpSpPr>
        <p:sp>
          <p:nvSpPr>
            <p:cNvPr id="7" name="Freeform 7"/>
            <p:cNvSpPr/>
            <p:nvPr/>
          </p:nvSpPr>
          <p:spPr>
            <a:xfrm>
              <a:off x="2062" y="0"/>
              <a:ext cx="1727783" cy="698500"/>
            </a:xfrm>
            <a:custGeom>
              <a:avLst/>
              <a:gdLst/>
              <a:ahLst/>
              <a:cxnLst/>
              <a:rect l="l" t="t" r="r" b="b"/>
              <a:pathLst>
                <a:path w="1727783" h="698500">
                  <a:moveTo>
                    <a:pt x="1724445" y="358534"/>
                  </a:moveTo>
                  <a:lnTo>
                    <a:pt x="1532048" y="689216"/>
                  </a:lnTo>
                  <a:cubicBezTo>
                    <a:pt x="1528704" y="694964"/>
                    <a:pt x="1522556" y="698500"/>
                    <a:pt x="1515906" y="698500"/>
                  </a:cubicBezTo>
                  <a:lnTo>
                    <a:pt x="211879" y="698500"/>
                  </a:lnTo>
                  <a:cubicBezTo>
                    <a:pt x="205229" y="698500"/>
                    <a:pt x="199081" y="694964"/>
                    <a:pt x="195737" y="689216"/>
                  </a:cubicBezTo>
                  <a:lnTo>
                    <a:pt x="3339" y="358534"/>
                  </a:lnTo>
                  <a:cubicBezTo>
                    <a:pt x="0" y="352795"/>
                    <a:pt x="0" y="345705"/>
                    <a:pt x="3339" y="339966"/>
                  </a:cubicBezTo>
                  <a:lnTo>
                    <a:pt x="195737" y="9284"/>
                  </a:lnTo>
                  <a:cubicBezTo>
                    <a:pt x="199081" y="3536"/>
                    <a:pt x="205229" y="0"/>
                    <a:pt x="211879" y="0"/>
                  </a:cubicBezTo>
                  <a:lnTo>
                    <a:pt x="1515906" y="0"/>
                  </a:lnTo>
                  <a:cubicBezTo>
                    <a:pt x="1522556" y="0"/>
                    <a:pt x="1528704" y="3536"/>
                    <a:pt x="1532048" y="9284"/>
                  </a:cubicBezTo>
                  <a:lnTo>
                    <a:pt x="1724445" y="339966"/>
                  </a:lnTo>
                  <a:cubicBezTo>
                    <a:pt x="1727784" y="345705"/>
                    <a:pt x="1727784" y="352795"/>
                    <a:pt x="1724445" y="358534"/>
                  </a:cubicBezTo>
                  <a:close/>
                </a:path>
              </a:pathLst>
            </a:custGeom>
            <a:solidFill>
              <a:srgbClr val="A3D1FD"/>
            </a:solidFill>
          </p:spPr>
          <p:txBody>
            <a:bodyPr/>
            <a:lstStyle/>
            <a:p>
              <a:endParaRPr lang="en-US"/>
            </a:p>
          </p:txBody>
        </p:sp>
        <p:sp>
          <p:nvSpPr>
            <p:cNvPr id="8" name="TextBox 8"/>
            <p:cNvSpPr txBox="1"/>
            <p:nvPr/>
          </p:nvSpPr>
          <p:spPr>
            <a:xfrm>
              <a:off x="114300" y="-38100"/>
              <a:ext cx="1503308"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354508" y="1116794"/>
            <a:ext cx="6811190" cy="5853367"/>
            <a:chOff x="0" y="0"/>
            <a:chExt cx="812800" cy="698500"/>
          </a:xfrm>
        </p:grpSpPr>
        <p:sp>
          <p:nvSpPr>
            <p:cNvPr id="10" name="Freeform 10"/>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solidFill>
              <a:srgbClr val="A3D1FD"/>
            </a:solidFill>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583307" y="1313418"/>
            <a:ext cx="6353591" cy="5460118"/>
            <a:chOff x="0" y="0"/>
            <a:chExt cx="812800" cy="698500"/>
          </a:xfrm>
        </p:grpSpPr>
        <p:sp>
          <p:nvSpPr>
            <p:cNvPr id="13" name="Freeform 13"/>
            <p:cNvSpPr/>
            <p:nvPr/>
          </p:nvSpPr>
          <p:spPr>
            <a:xfrm>
              <a:off x="6318" y="0"/>
              <a:ext cx="800165" cy="698500"/>
            </a:xfrm>
            <a:custGeom>
              <a:avLst/>
              <a:gdLst/>
              <a:ahLst/>
              <a:cxnLst/>
              <a:rect l="l" t="t" r="r" b="b"/>
              <a:pathLst>
                <a:path w="800165" h="698500">
                  <a:moveTo>
                    <a:pt x="789937" y="377687"/>
                  </a:moveTo>
                  <a:lnTo>
                    <a:pt x="619827" y="670063"/>
                  </a:lnTo>
                  <a:cubicBezTo>
                    <a:pt x="609584" y="687669"/>
                    <a:pt x="590751" y="698500"/>
                    <a:pt x="570382" y="698500"/>
                  </a:cubicBezTo>
                  <a:lnTo>
                    <a:pt x="229782" y="698500"/>
                  </a:lnTo>
                  <a:cubicBezTo>
                    <a:pt x="209413" y="698500"/>
                    <a:pt x="190580" y="687669"/>
                    <a:pt x="180337" y="670063"/>
                  </a:cubicBezTo>
                  <a:lnTo>
                    <a:pt x="10227" y="377687"/>
                  </a:lnTo>
                  <a:cubicBezTo>
                    <a:pt x="0" y="360108"/>
                    <a:pt x="0" y="338392"/>
                    <a:pt x="10227" y="320813"/>
                  </a:cubicBezTo>
                  <a:lnTo>
                    <a:pt x="180337" y="28437"/>
                  </a:lnTo>
                  <a:cubicBezTo>
                    <a:pt x="190580" y="10831"/>
                    <a:pt x="209413" y="0"/>
                    <a:pt x="229782" y="0"/>
                  </a:cubicBezTo>
                  <a:lnTo>
                    <a:pt x="570382" y="0"/>
                  </a:lnTo>
                  <a:cubicBezTo>
                    <a:pt x="590751" y="0"/>
                    <a:pt x="609584" y="10831"/>
                    <a:pt x="619827" y="28437"/>
                  </a:cubicBezTo>
                  <a:lnTo>
                    <a:pt x="789937" y="320813"/>
                  </a:lnTo>
                  <a:cubicBezTo>
                    <a:pt x="800164" y="338392"/>
                    <a:pt x="800164" y="360108"/>
                    <a:pt x="789937" y="377687"/>
                  </a:cubicBezTo>
                  <a:close/>
                </a:path>
              </a:pathLst>
            </a:custGeom>
            <a:blipFill>
              <a:blip r:embed="rId3"/>
              <a:stretch>
                <a:fillRect t="-6911" b="-6911"/>
              </a:stretch>
            </a:blipFill>
            <a:ln w="104775"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14" name="Group 14"/>
          <p:cNvGrpSpPr/>
          <p:nvPr/>
        </p:nvGrpSpPr>
        <p:grpSpPr>
          <a:xfrm>
            <a:off x="3760103" y="5559693"/>
            <a:ext cx="4201325" cy="3610514"/>
            <a:chOff x="0" y="0"/>
            <a:chExt cx="812800" cy="698500"/>
          </a:xfrm>
        </p:grpSpPr>
        <p:sp>
          <p:nvSpPr>
            <p:cNvPr id="15" name="Freeform 15"/>
            <p:cNvSpPr/>
            <p:nvPr/>
          </p:nvSpPr>
          <p:spPr>
            <a:xfrm>
              <a:off x="9554" y="0"/>
              <a:ext cx="793692" cy="698500"/>
            </a:xfrm>
            <a:custGeom>
              <a:avLst/>
              <a:gdLst/>
              <a:ahLst/>
              <a:cxnLst/>
              <a:rect l="l" t="t" r="r" b="b"/>
              <a:pathLst>
                <a:path w="793692" h="698500">
                  <a:moveTo>
                    <a:pt x="778225" y="392255"/>
                  </a:moveTo>
                  <a:lnTo>
                    <a:pt x="625067" y="655495"/>
                  </a:lnTo>
                  <a:cubicBezTo>
                    <a:pt x="609576" y="682120"/>
                    <a:pt x="581096" y="698500"/>
                    <a:pt x="550292" y="698500"/>
                  </a:cubicBezTo>
                  <a:lnTo>
                    <a:pt x="243400" y="698500"/>
                  </a:lnTo>
                  <a:cubicBezTo>
                    <a:pt x="212596" y="698500"/>
                    <a:pt x="184116" y="682120"/>
                    <a:pt x="168625" y="655495"/>
                  </a:cubicBezTo>
                  <a:lnTo>
                    <a:pt x="15467" y="392255"/>
                  </a:lnTo>
                  <a:cubicBezTo>
                    <a:pt x="0" y="365671"/>
                    <a:pt x="0" y="332829"/>
                    <a:pt x="15467" y="306245"/>
                  </a:cubicBezTo>
                  <a:lnTo>
                    <a:pt x="168625" y="43005"/>
                  </a:lnTo>
                  <a:cubicBezTo>
                    <a:pt x="184116" y="16380"/>
                    <a:pt x="212596" y="0"/>
                    <a:pt x="243400" y="0"/>
                  </a:cubicBezTo>
                  <a:lnTo>
                    <a:pt x="550292" y="0"/>
                  </a:lnTo>
                  <a:cubicBezTo>
                    <a:pt x="581096" y="0"/>
                    <a:pt x="609576" y="16380"/>
                    <a:pt x="625067" y="43005"/>
                  </a:cubicBezTo>
                  <a:lnTo>
                    <a:pt x="778225" y="306245"/>
                  </a:lnTo>
                  <a:cubicBezTo>
                    <a:pt x="793692" y="332829"/>
                    <a:pt x="793692" y="365671"/>
                    <a:pt x="778225" y="392255"/>
                  </a:cubicBezTo>
                  <a:close/>
                </a:path>
              </a:pathLst>
            </a:custGeom>
            <a:solidFill>
              <a:srgbClr val="A3D1FD"/>
            </a:solidFill>
          </p:spPr>
          <p:txBody>
            <a:bodyPr/>
            <a:lstStyle/>
            <a:p>
              <a:endParaRPr lang="en-US"/>
            </a:p>
          </p:txBody>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923147" y="5731576"/>
            <a:ext cx="3875237" cy="3330282"/>
            <a:chOff x="0" y="0"/>
            <a:chExt cx="812800" cy="698500"/>
          </a:xfrm>
        </p:grpSpPr>
        <p:sp>
          <p:nvSpPr>
            <p:cNvPr id="18" name="Freeform 18"/>
            <p:cNvSpPr/>
            <p:nvPr/>
          </p:nvSpPr>
          <p:spPr>
            <a:xfrm>
              <a:off x="10358" y="0"/>
              <a:ext cx="792084" cy="698500"/>
            </a:xfrm>
            <a:custGeom>
              <a:avLst/>
              <a:gdLst/>
              <a:ahLst/>
              <a:cxnLst/>
              <a:rect l="l" t="t" r="r" b="b"/>
              <a:pathLst>
                <a:path w="792084" h="698500">
                  <a:moveTo>
                    <a:pt x="775316" y="395873"/>
                  </a:moveTo>
                  <a:lnTo>
                    <a:pt x="626368" y="651877"/>
                  </a:lnTo>
                  <a:cubicBezTo>
                    <a:pt x="609574" y="680742"/>
                    <a:pt x="578697" y="698500"/>
                    <a:pt x="545302" y="698500"/>
                  </a:cubicBezTo>
                  <a:lnTo>
                    <a:pt x="246782" y="698500"/>
                  </a:lnTo>
                  <a:cubicBezTo>
                    <a:pt x="213387" y="698500"/>
                    <a:pt x="182510" y="680742"/>
                    <a:pt x="165716" y="651877"/>
                  </a:cubicBezTo>
                  <a:lnTo>
                    <a:pt x="16768" y="395873"/>
                  </a:lnTo>
                  <a:cubicBezTo>
                    <a:pt x="0" y="367053"/>
                    <a:pt x="0" y="331447"/>
                    <a:pt x="16768" y="302627"/>
                  </a:cubicBezTo>
                  <a:lnTo>
                    <a:pt x="165716" y="46623"/>
                  </a:lnTo>
                  <a:cubicBezTo>
                    <a:pt x="182510" y="17758"/>
                    <a:pt x="213387" y="0"/>
                    <a:pt x="246782" y="0"/>
                  </a:cubicBezTo>
                  <a:lnTo>
                    <a:pt x="545302" y="0"/>
                  </a:lnTo>
                  <a:cubicBezTo>
                    <a:pt x="578697" y="0"/>
                    <a:pt x="609574" y="17758"/>
                    <a:pt x="626368" y="46623"/>
                  </a:cubicBezTo>
                  <a:lnTo>
                    <a:pt x="775316" y="302627"/>
                  </a:lnTo>
                  <a:cubicBezTo>
                    <a:pt x="792084" y="331447"/>
                    <a:pt x="792084" y="367053"/>
                    <a:pt x="775316" y="395873"/>
                  </a:cubicBezTo>
                  <a:close/>
                </a:path>
              </a:pathLst>
            </a:custGeom>
            <a:blipFill>
              <a:blip r:embed="rId4"/>
              <a:stretch>
                <a:fillRect t="-31427" b="-31427"/>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19" name="Group 19"/>
          <p:cNvGrpSpPr/>
          <p:nvPr/>
        </p:nvGrpSpPr>
        <p:grpSpPr>
          <a:xfrm rot="-7210721">
            <a:off x="-3265636" y="5879024"/>
            <a:ext cx="6803116" cy="1240810"/>
            <a:chOff x="0" y="0"/>
            <a:chExt cx="3829737" cy="698500"/>
          </a:xfrm>
        </p:grpSpPr>
        <p:sp>
          <p:nvSpPr>
            <p:cNvPr id="20" name="Freeform 20"/>
            <p:cNvSpPr/>
            <p:nvPr/>
          </p:nvSpPr>
          <p:spPr>
            <a:xfrm>
              <a:off x="2185" y="0"/>
              <a:ext cx="3825366" cy="698500"/>
            </a:xfrm>
            <a:custGeom>
              <a:avLst/>
              <a:gdLst/>
              <a:ahLst/>
              <a:cxnLst/>
              <a:rect l="l" t="t" r="r" b="b"/>
              <a:pathLst>
                <a:path w="3825366" h="698500">
                  <a:moveTo>
                    <a:pt x="3821829" y="359086"/>
                  </a:moveTo>
                  <a:lnTo>
                    <a:pt x="3630075" y="688664"/>
                  </a:lnTo>
                  <a:cubicBezTo>
                    <a:pt x="3626531" y="694754"/>
                    <a:pt x="3620018" y="698500"/>
                    <a:pt x="3612972" y="698500"/>
                  </a:cubicBezTo>
                  <a:lnTo>
                    <a:pt x="212395" y="698500"/>
                  </a:lnTo>
                  <a:cubicBezTo>
                    <a:pt x="205349" y="698500"/>
                    <a:pt x="198835" y="694754"/>
                    <a:pt x="195292" y="688664"/>
                  </a:cubicBezTo>
                  <a:lnTo>
                    <a:pt x="3538" y="359086"/>
                  </a:lnTo>
                  <a:cubicBezTo>
                    <a:pt x="0" y="353006"/>
                    <a:pt x="0" y="345494"/>
                    <a:pt x="3538" y="339414"/>
                  </a:cubicBezTo>
                  <a:lnTo>
                    <a:pt x="195292" y="9836"/>
                  </a:lnTo>
                  <a:cubicBezTo>
                    <a:pt x="198835" y="3746"/>
                    <a:pt x="205349" y="0"/>
                    <a:pt x="212395" y="0"/>
                  </a:cubicBezTo>
                  <a:lnTo>
                    <a:pt x="3612972" y="0"/>
                  </a:lnTo>
                  <a:cubicBezTo>
                    <a:pt x="3620018" y="0"/>
                    <a:pt x="3626531" y="3746"/>
                    <a:pt x="3630075" y="9836"/>
                  </a:cubicBezTo>
                  <a:lnTo>
                    <a:pt x="3821829" y="339414"/>
                  </a:lnTo>
                  <a:cubicBezTo>
                    <a:pt x="3825367" y="345494"/>
                    <a:pt x="3825367" y="353006"/>
                    <a:pt x="3821829" y="359086"/>
                  </a:cubicBezTo>
                  <a:close/>
                </a:path>
              </a:pathLst>
            </a:custGeom>
            <a:solidFill>
              <a:srgbClr val="A3D1FD"/>
            </a:solidFill>
          </p:spPr>
          <p:txBody>
            <a:bodyPr/>
            <a:lstStyle/>
            <a:p>
              <a:endParaRPr lang="en-US"/>
            </a:p>
          </p:txBody>
        </p:sp>
        <p:sp>
          <p:nvSpPr>
            <p:cNvPr id="21" name="TextBox 21"/>
            <p:cNvSpPr txBox="1"/>
            <p:nvPr/>
          </p:nvSpPr>
          <p:spPr>
            <a:xfrm>
              <a:off x="114300" y="-38100"/>
              <a:ext cx="3601137" cy="7366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688807" y="961773"/>
            <a:ext cx="1570493" cy="881439"/>
          </a:xfrm>
          <a:custGeom>
            <a:avLst/>
            <a:gdLst/>
            <a:ahLst/>
            <a:cxnLst/>
            <a:rect l="l" t="t" r="r" b="b"/>
            <a:pathLst>
              <a:path w="1570493" h="881439">
                <a:moveTo>
                  <a:pt x="0" y="0"/>
                </a:moveTo>
                <a:lnTo>
                  <a:pt x="1570493" y="0"/>
                </a:lnTo>
                <a:lnTo>
                  <a:pt x="1570493" y="881439"/>
                </a:lnTo>
                <a:lnTo>
                  <a:pt x="0" y="881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3" name="Group 23"/>
          <p:cNvGrpSpPr/>
          <p:nvPr/>
        </p:nvGrpSpPr>
        <p:grpSpPr>
          <a:xfrm>
            <a:off x="14513046" y="9061858"/>
            <a:ext cx="2863690" cy="689965"/>
            <a:chOff x="0" y="0"/>
            <a:chExt cx="2899116" cy="698500"/>
          </a:xfrm>
        </p:grpSpPr>
        <p:sp>
          <p:nvSpPr>
            <p:cNvPr id="24" name="Freeform 24"/>
            <p:cNvSpPr/>
            <p:nvPr/>
          </p:nvSpPr>
          <p:spPr>
            <a:xfrm>
              <a:off x="2596" y="0"/>
              <a:ext cx="2893924" cy="698500"/>
            </a:xfrm>
            <a:custGeom>
              <a:avLst/>
              <a:gdLst/>
              <a:ahLst/>
              <a:cxnLst/>
              <a:rect l="l" t="t" r="r" b="b"/>
              <a:pathLst>
                <a:path w="2893924" h="698500">
                  <a:moveTo>
                    <a:pt x="2889722" y="360934"/>
                  </a:moveTo>
                  <a:lnTo>
                    <a:pt x="2700118" y="686816"/>
                  </a:lnTo>
                  <a:cubicBezTo>
                    <a:pt x="2695909" y="694050"/>
                    <a:pt x="2688171" y="698500"/>
                    <a:pt x="2679802" y="698500"/>
                  </a:cubicBezTo>
                  <a:lnTo>
                    <a:pt x="214121" y="698500"/>
                  </a:lnTo>
                  <a:cubicBezTo>
                    <a:pt x="205752" y="698500"/>
                    <a:pt x="198015" y="694050"/>
                    <a:pt x="193806" y="686816"/>
                  </a:cubicBezTo>
                  <a:lnTo>
                    <a:pt x="4202" y="360934"/>
                  </a:lnTo>
                  <a:cubicBezTo>
                    <a:pt x="0" y="353711"/>
                    <a:pt x="0" y="344789"/>
                    <a:pt x="4202" y="337566"/>
                  </a:cubicBezTo>
                  <a:lnTo>
                    <a:pt x="193806" y="11684"/>
                  </a:lnTo>
                  <a:cubicBezTo>
                    <a:pt x="198015" y="4450"/>
                    <a:pt x="205752" y="0"/>
                    <a:pt x="214121" y="0"/>
                  </a:cubicBezTo>
                  <a:lnTo>
                    <a:pt x="2679802" y="0"/>
                  </a:lnTo>
                  <a:cubicBezTo>
                    <a:pt x="2688171" y="0"/>
                    <a:pt x="2695909" y="4450"/>
                    <a:pt x="2700118" y="11684"/>
                  </a:cubicBezTo>
                  <a:lnTo>
                    <a:pt x="2889722" y="337566"/>
                  </a:lnTo>
                  <a:cubicBezTo>
                    <a:pt x="2893924" y="344789"/>
                    <a:pt x="2893924" y="353711"/>
                    <a:pt x="2889722" y="360934"/>
                  </a:cubicBezTo>
                  <a:close/>
                </a:path>
              </a:pathLst>
            </a:custGeom>
            <a:solidFill>
              <a:srgbClr val="000000"/>
            </a:solidFill>
          </p:spPr>
          <p:txBody>
            <a:bodyPr/>
            <a:lstStyle/>
            <a:p>
              <a:endParaRPr lang="en-US"/>
            </a:p>
          </p:txBody>
        </p:sp>
        <p:sp>
          <p:nvSpPr>
            <p:cNvPr id="25" name="TextBox 25"/>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4374102" y="6420741"/>
            <a:ext cx="2945550" cy="2531332"/>
            <a:chOff x="0" y="0"/>
            <a:chExt cx="812800" cy="698500"/>
          </a:xfrm>
        </p:grpSpPr>
        <p:sp>
          <p:nvSpPr>
            <p:cNvPr id="27" name="Freeform 27"/>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14648897" y="6670685"/>
            <a:ext cx="2457750" cy="2112129"/>
            <a:chOff x="0" y="0"/>
            <a:chExt cx="812800" cy="698500"/>
          </a:xfrm>
        </p:grpSpPr>
        <p:sp>
          <p:nvSpPr>
            <p:cNvPr id="30" name="Freeform 30"/>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2" name="AutoShape 32"/>
          <p:cNvSpPr/>
          <p:nvPr/>
        </p:nvSpPr>
        <p:spPr>
          <a:xfrm flipH="1" flipV="1">
            <a:off x="7729013" y="7396717"/>
            <a:ext cx="6686198" cy="289690"/>
          </a:xfrm>
          <a:prstGeom prst="line">
            <a:avLst/>
          </a:prstGeom>
          <a:ln w="38100" cap="flat">
            <a:solidFill>
              <a:srgbClr val="000000"/>
            </a:solidFill>
            <a:prstDash val="solid"/>
            <a:headEnd type="none" w="sm" len="sm"/>
            <a:tailEnd type="none" w="sm" len="sm"/>
          </a:ln>
        </p:spPr>
        <p:txBody>
          <a:bodyPr/>
          <a:lstStyle/>
          <a:p>
            <a:endParaRPr lang="en-US"/>
          </a:p>
        </p:txBody>
      </p:sp>
      <p:sp>
        <p:nvSpPr>
          <p:cNvPr id="33" name="AutoShape 33"/>
          <p:cNvSpPr/>
          <p:nvPr/>
        </p:nvSpPr>
        <p:spPr>
          <a:xfrm flipV="1">
            <a:off x="17065538" y="6670685"/>
            <a:ext cx="1222462" cy="1056064"/>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Freeform 34"/>
          <p:cNvSpPr/>
          <p:nvPr/>
        </p:nvSpPr>
        <p:spPr>
          <a:xfrm>
            <a:off x="15046557" y="7041230"/>
            <a:ext cx="1675947" cy="1340758"/>
          </a:xfrm>
          <a:custGeom>
            <a:avLst/>
            <a:gdLst/>
            <a:ahLst/>
            <a:cxnLst/>
            <a:rect l="l" t="t" r="r" b="b"/>
            <a:pathLst>
              <a:path w="1675947" h="1340758">
                <a:moveTo>
                  <a:pt x="0" y="0"/>
                </a:moveTo>
                <a:lnTo>
                  <a:pt x="1675947" y="0"/>
                </a:lnTo>
                <a:lnTo>
                  <a:pt x="1675947" y="1340757"/>
                </a:lnTo>
                <a:lnTo>
                  <a:pt x="0" y="13407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TextBox 35"/>
          <p:cNvSpPr txBox="1"/>
          <p:nvPr/>
        </p:nvSpPr>
        <p:spPr>
          <a:xfrm>
            <a:off x="8172757" y="1269143"/>
            <a:ext cx="6710452"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AMENDMENTS</a:t>
            </a:r>
          </a:p>
        </p:txBody>
      </p:sp>
      <p:sp>
        <p:nvSpPr>
          <p:cNvPr id="36" name="TextBox 36"/>
          <p:cNvSpPr txBox="1"/>
          <p:nvPr/>
        </p:nvSpPr>
        <p:spPr>
          <a:xfrm>
            <a:off x="8172757" y="3421555"/>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6: to approve Article 12.1 as written</a:t>
            </a:r>
          </a:p>
        </p:txBody>
      </p:sp>
      <p:sp>
        <p:nvSpPr>
          <p:cNvPr id="37" name="TextBox 37"/>
          <p:cNvSpPr txBox="1"/>
          <p:nvPr/>
        </p:nvSpPr>
        <p:spPr>
          <a:xfrm>
            <a:off x="14620783" y="9216340"/>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 AMENDMENTS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175235" y="809594"/>
            <a:ext cx="7411947" cy="6844809"/>
            <a:chOff x="0" y="0"/>
            <a:chExt cx="539277" cy="498013"/>
          </a:xfrm>
        </p:grpSpPr>
        <p:sp>
          <p:nvSpPr>
            <p:cNvPr id="4" name="Freeform 4"/>
            <p:cNvSpPr/>
            <p:nvPr/>
          </p:nvSpPr>
          <p:spPr>
            <a:xfrm>
              <a:off x="0" y="0"/>
              <a:ext cx="539277" cy="498013"/>
            </a:xfrm>
            <a:custGeom>
              <a:avLst/>
              <a:gdLst/>
              <a:ahLst/>
              <a:cxnLst/>
              <a:rect l="l" t="t" r="r" b="b"/>
              <a:pathLst>
                <a:path w="539277" h="498013">
                  <a:moveTo>
                    <a:pt x="29247" y="0"/>
                  </a:moveTo>
                  <a:lnTo>
                    <a:pt x="510030" y="0"/>
                  </a:lnTo>
                  <a:cubicBezTo>
                    <a:pt x="526183" y="0"/>
                    <a:pt x="539277" y="13094"/>
                    <a:pt x="539277" y="29247"/>
                  </a:cubicBezTo>
                  <a:lnTo>
                    <a:pt x="539277" y="468767"/>
                  </a:lnTo>
                  <a:cubicBezTo>
                    <a:pt x="539277" y="484919"/>
                    <a:pt x="526183" y="498013"/>
                    <a:pt x="510030" y="498013"/>
                  </a:cubicBezTo>
                  <a:lnTo>
                    <a:pt x="29247" y="498013"/>
                  </a:lnTo>
                  <a:cubicBezTo>
                    <a:pt x="13094" y="498013"/>
                    <a:pt x="0" y="484919"/>
                    <a:pt x="0" y="468767"/>
                  </a:cubicBezTo>
                  <a:lnTo>
                    <a:pt x="0" y="29247"/>
                  </a:lnTo>
                  <a:cubicBezTo>
                    <a:pt x="0" y="13094"/>
                    <a:pt x="13094" y="0"/>
                    <a:pt x="29247" y="0"/>
                  </a:cubicBezTo>
                  <a:close/>
                </a:path>
              </a:pathLst>
            </a:custGeom>
            <a:solidFill>
              <a:srgbClr val="000000"/>
            </a:solidFill>
          </p:spPr>
          <p:txBody>
            <a:bodyPr/>
            <a:lstStyle/>
            <a:p>
              <a:endParaRPr lang="en-US"/>
            </a:p>
          </p:txBody>
        </p:sp>
        <p:sp>
          <p:nvSpPr>
            <p:cNvPr id="5" name="TextBox 5"/>
            <p:cNvSpPr txBox="1"/>
            <p:nvPr/>
          </p:nvSpPr>
          <p:spPr>
            <a:xfrm>
              <a:off x="0" y="-38100"/>
              <a:ext cx="539277" cy="53611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496379" y="1167259"/>
            <a:ext cx="6769657" cy="6556375"/>
          </a:xfrm>
          <a:prstGeom prst="rect">
            <a:avLst/>
          </a:prstGeom>
        </p:spPr>
        <p:txBody>
          <a:bodyPr lIns="0" tIns="0" rIns="0" bIns="0" rtlCol="0" anchor="t">
            <a:spAutoFit/>
          </a:bodyPr>
          <a:lstStyle/>
          <a:p>
            <a:pPr algn="l">
              <a:lnSpc>
                <a:spcPts val="3499"/>
              </a:lnSpc>
            </a:pPr>
            <a:r>
              <a:rPr lang="en-US" sz="2499" b="1" dirty="0">
                <a:solidFill>
                  <a:srgbClr val="FFFFFF"/>
                </a:solidFill>
                <a:latin typeface="Open Sauce Bold"/>
                <a:ea typeface="Open Sauce Bold"/>
                <a:cs typeface="Open Sauce Bold"/>
                <a:sym typeface="Open Sauce Bold"/>
              </a:rPr>
              <a:t>12.1 Substantive Changes. </a:t>
            </a:r>
            <a:r>
              <a:rPr lang="en-US" sz="2499" dirty="0">
                <a:solidFill>
                  <a:srgbClr val="A3D1FD"/>
                </a:solidFill>
                <a:latin typeface="Open Sauce"/>
                <a:ea typeface="Open Sauce"/>
                <a:cs typeface="Open Sauce"/>
                <a:sym typeface="Open Sauce"/>
              </a:rPr>
              <a:t>These Bylaws may be altered, amended, supplemented, or repealed after any such changes, approved by the Board of Directors, are submitted to each of the Districts’ annual business meetings, and are approved by at least two-thirds (2/3) of the total number of Districts. Any changes so approved shall be resubmitted to the Board of Directors. If the Board of Directors then approves the changes by at least a two-thirds (2/3) vote of the number of Directors then in office (excluding the President), the changes shall thereupon become effective.</a:t>
            </a:r>
          </a:p>
          <a:p>
            <a:pPr algn="l">
              <a:lnSpc>
                <a:spcPts val="3499"/>
              </a:lnSpc>
              <a:spcBef>
                <a:spcPct val="0"/>
              </a:spcBef>
            </a:pPr>
            <a:endParaRPr lang="en-US" sz="2499" dirty="0">
              <a:solidFill>
                <a:srgbClr val="A3D1FD"/>
              </a:solidFill>
              <a:latin typeface="Open Sauce"/>
              <a:ea typeface="Open Sauce"/>
              <a:cs typeface="Open Sauce"/>
              <a:sym typeface="Open Sauce"/>
            </a:endParaRPr>
          </a:p>
        </p:txBody>
      </p:sp>
      <p:sp>
        <p:nvSpPr>
          <p:cNvPr id="7" name="TextBox 7"/>
          <p:cNvSpPr txBox="1"/>
          <p:nvPr/>
        </p:nvSpPr>
        <p:spPr>
          <a:xfrm>
            <a:off x="2143573" y="254789"/>
            <a:ext cx="2648216" cy="534762"/>
          </a:xfrm>
          <a:prstGeom prst="rect">
            <a:avLst/>
          </a:prstGeom>
        </p:spPr>
        <p:txBody>
          <a:bodyPr lIns="0" tIns="0" rIns="0" bIns="0" rtlCol="0" anchor="t">
            <a:spAutoFit/>
          </a:bodyPr>
          <a:lstStyle/>
          <a:p>
            <a:pPr algn="ctr">
              <a:lnSpc>
                <a:spcPts val="3840"/>
              </a:lnSpc>
            </a:pPr>
            <a:r>
              <a:rPr lang="en-US" sz="4400" b="1" dirty="0">
                <a:solidFill>
                  <a:srgbClr val="FFC000"/>
                </a:solidFill>
                <a:latin typeface="Serithai Expanded Bold"/>
                <a:ea typeface="Serithai Expanded Bold"/>
                <a:cs typeface="Serithai Expanded Bold"/>
                <a:sym typeface="Serithai Expanded Bold"/>
              </a:rPr>
              <a:t>ORIGINAL</a:t>
            </a:r>
          </a:p>
        </p:txBody>
      </p:sp>
      <p:sp>
        <p:nvSpPr>
          <p:cNvPr id="8" name="TextBox 8"/>
          <p:cNvSpPr txBox="1"/>
          <p:nvPr/>
        </p:nvSpPr>
        <p:spPr>
          <a:xfrm>
            <a:off x="1481619" y="10352424"/>
            <a:ext cx="14955526" cy="1733550"/>
          </a:xfrm>
          <a:prstGeom prst="rect">
            <a:avLst/>
          </a:prstGeom>
        </p:spPr>
        <p:txBody>
          <a:bodyPr lIns="0" tIns="0" rIns="0" bIns="0" rtlCol="0" anchor="t">
            <a:spAutoFit/>
          </a:bodyPr>
          <a:lstStyle/>
          <a:p>
            <a:pPr algn="just">
              <a:lnSpc>
                <a:spcPts val="2999"/>
              </a:lnSpc>
            </a:pPr>
            <a:endParaRPr/>
          </a:p>
          <a:p>
            <a:pPr algn="just">
              <a:lnSpc>
                <a:spcPts val="2999"/>
              </a:lnSpc>
            </a:pPr>
            <a:r>
              <a:rPr lang="en-US" sz="2499">
                <a:solidFill>
                  <a:srgbClr val="A3D1FD"/>
                </a:solidFill>
                <a:latin typeface="Open Sauce"/>
                <a:ea typeface="Open Sauce"/>
                <a:cs typeface="Open Sauce"/>
                <a:sym typeface="Open Sauce"/>
              </a:rPr>
              <a:t>·To be more inclusive of all certified and licensed athletic trainers, this change provides both with the same level of membership rights and privileges. See additional rationale under Article 3.1.</a:t>
            </a:r>
          </a:p>
          <a:p>
            <a:pPr algn="just">
              <a:lnSpc>
                <a:spcPts val="2400"/>
              </a:lnSpc>
            </a:pPr>
            <a:endParaRPr lang="en-US" sz="2499">
              <a:solidFill>
                <a:srgbClr val="A3D1FD"/>
              </a:solidFill>
              <a:latin typeface="Open Sauce"/>
              <a:ea typeface="Open Sauce"/>
              <a:cs typeface="Open Sauce"/>
              <a:sym typeface="Open Sauce"/>
            </a:endParaRPr>
          </a:p>
          <a:p>
            <a:pPr algn="just">
              <a:lnSpc>
                <a:spcPts val="2544"/>
              </a:lnSpc>
            </a:pPr>
            <a:endParaRPr lang="en-US" sz="2499">
              <a:solidFill>
                <a:srgbClr val="A3D1FD"/>
              </a:solidFill>
              <a:latin typeface="Open Sauce"/>
              <a:ea typeface="Open Sauce"/>
              <a:cs typeface="Open Sauce"/>
              <a:sym typeface="Open Sauce"/>
            </a:endParaRPr>
          </a:p>
        </p:txBody>
      </p:sp>
      <p:grpSp>
        <p:nvGrpSpPr>
          <p:cNvPr id="9" name="Group 9"/>
          <p:cNvGrpSpPr/>
          <p:nvPr/>
        </p:nvGrpSpPr>
        <p:grpSpPr>
          <a:xfrm>
            <a:off x="9361224" y="692642"/>
            <a:ext cx="8597982" cy="9073094"/>
            <a:chOff x="0" y="0"/>
            <a:chExt cx="625570" cy="660138"/>
          </a:xfrm>
        </p:grpSpPr>
        <p:sp>
          <p:nvSpPr>
            <p:cNvPr id="10" name="Freeform 10"/>
            <p:cNvSpPr/>
            <p:nvPr/>
          </p:nvSpPr>
          <p:spPr>
            <a:xfrm>
              <a:off x="0" y="0"/>
              <a:ext cx="625570" cy="660138"/>
            </a:xfrm>
            <a:custGeom>
              <a:avLst/>
              <a:gdLst/>
              <a:ahLst/>
              <a:cxnLst/>
              <a:rect l="l" t="t" r="r" b="b"/>
              <a:pathLst>
                <a:path w="625570" h="660138">
                  <a:moveTo>
                    <a:pt x="25212" y="0"/>
                  </a:moveTo>
                  <a:lnTo>
                    <a:pt x="600358" y="0"/>
                  </a:lnTo>
                  <a:cubicBezTo>
                    <a:pt x="607045" y="0"/>
                    <a:pt x="613458" y="2656"/>
                    <a:pt x="618186" y="7384"/>
                  </a:cubicBezTo>
                  <a:cubicBezTo>
                    <a:pt x="622914" y="12113"/>
                    <a:pt x="625570" y="18525"/>
                    <a:pt x="625570" y="25212"/>
                  </a:cubicBezTo>
                  <a:lnTo>
                    <a:pt x="625570" y="634926"/>
                  </a:lnTo>
                  <a:cubicBezTo>
                    <a:pt x="625570" y="648851"/>
                    <a:pt x="614282" y="660138"/>
                    <a:pt x="600358" y="660138"/>
                  </a:cubicBezTo>
                  <a:lnTo>
                    <a:pt x="25212" y="660138"/>
                  </a:lnTo>
                  <a:cubicBezTo>
                    <a:pt x="18525" y="660138"/>
                    <a:pt x="12113" y="657482"/>
                    <a:pt x="7384" y="652754"/>
                  </a:cubicBezTo>
                  <a:cubicBezTo>
                    <a:pt x="2656" y="648026"/>
                    <a:pt x="0" y="641613"/>
                    <a:pt x="0" y="634926"/>
                  </a:cubicBezTo>
                  <a:lnTo>
                    <a:pt x="0" y="25212"/>
                  </a:lnTo>
                  <a:cubicBezTo>
                    <a:pt x="0" y="18525"/>
                    <a:pt x="2656" y="12113"/>
                    <a:pt x="7384" y="7384"/>
                  </a:cubicBezTo>
                  <a:cubicBezTo>
                    <a:pt x="12113" y="2656"/>
                    <a:pt x="18525" y="0"/>
                    <a:pt x="25212" y="0"/>
                  </a:cubicBezTo>
                  <a:close/>
                </a:path>
              </a:pathLst>
            </a:custGeom>
            <a:solidFill>
              <a:srgbClr val="000000"/>
            </a:solidFill>
          </p:spPr>
          <p:txBody>
            <a:bodyPr/>
            <a:lstStyle/>
            <a:p>
              <a:endParaRPr lang="en-US"/>
            </a:p>
          </p:txBody>
        </p:sp>
        <p:sp>
          <p:nvSpPr>
            <p:cNvPr id="11" name="TextBox 11"/>
            <p:cNvSpPr txBox="1"/>
            <p:nvPr/>
          </p:nvSpPr>
          <p:spPr>
            <a:xfrm>
              <a:off x="0" y="-38100"/>
              <a:ext cx="625570" cy="698238"/>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9583578" y="761969"/>
            <a:ext cx="8375628" cy="9387185"/>
          </a:xfrm>
          <a:prstGeom prst="rect">
            <a:avLst/>
          </a:prstGeom>
        </p:spPr>
        <p:txBody>
          <a:bodyPr wrap="square" lIns="0" tIns="0" rIns="0" bIns="0" rtlCol="0" anchor="t">
            <a:spAutoFit/>
          </a:bodyPr>
          <a:lstStyle/>
          <a:p>
            <a:pPr algn="l">
              <a:lnSpc>
                <a:spcPts val="3499"/>
              </a:lnSpc>
            </a:pPr>
            <a:r>
              <a:rPr lang="en-US" sz="2499" b="1" dirty="0">
                <a:solidFill>
                  <a:srgbClr val="FFFFFF"/>
                </a:solidFill>
                <a:latin typeface="Open Sauce Bold"/>
                <a:ea typeface="Open Sauce Bold"/>
                <a:cs typeface="Open Sauce Bold"/>
                <a:sym typeface="Open Sauce Bold"/>
              </a:rPr>
              <a:t>12.1 Substantive Changes. </a:t>
            </a:r>
            <a:r>
              <a:rPr lang="en-US" sz="2499" dirty="0">
                <a:solidFill>
                  <a:srgbClr val="A3D1FD"/>
                </a:solidFill>
                <a:latin typeface="Open Sauce"/>
                <a:ea typeface="Open Sauce"/>
                <a:cs typeface="Open Sauce"/>
                <a:sym typeface="Open Sauce"/>
              </a:rPr>
              <a:t>These Bylaws may be altered, amended, supplemented, or repealed after any such changes, proposed by the Board of Directors, are shared and presented virtually or in person with the membership at least 90 days in advance of any vote of the Districts’ membership to allow for feedback and comments prior to a vote of the eligible professional membership by </a:t>
            </a:r>
            <a:r>
              <a:rPr lang="en-US" sz="2499" dirty="0" err="1">
                <a:solidFill>
                  <a:srgbClr val="A3D1FD"/>
                </a:solidFill>
                <a:latin typeface="Open Sauce"/>
                <a:ea typeface="Open Sauce"/>
                <a:cs typeface="Open Sauce"/>
                <a:sym typeface="Open Sauce"/>
              </a:rPr>
              <a:t>district.After</a:t>
            </a:r>
            <a:r>
              <a:rPr lang="en-US" sz="2499" dirty="0">
                <a:solidFill>
                  <a:srgbClr val="A3D1FD"/>
                </a:solidFill>
                <a:latin typeface="Open Sauce"/>
                <a:ea typeface="Open Sauce"/>
                <a:cs typeface="Open Sauce"/>
                <a:sym typeface="Open Sauce"/>
              </a:rPr>
              <a:t> the membership has had at least 90 days to review the Bylaws revisions, each of NATA’s Districts shall vote on whether to approve the proposed revisions in accordance with each applicable District’s bylaws and other applicable rules for </a:t>
            </a:r>
            <a:r>
              <a:rPr lang="en-US" sz="2499" dirty="0" err="1">
                <a:solidFill>
                  <a:srgbClr val="A3D1FD"/>
                </a:solidFill>
                <a:latin typeface="Open Sauce"/>
                <a:ea typeface="Open Sauce"/>
                <a:cs typeface="Open Sauce"/>
                <a:sym typeface="Open Sauce"/>
              </a:rPr>
              <a:t>voting.Any</a:t>
            </a:r>
            <a:r>
              <a:rPr lang="en-US" sz="2499" dirty="0">
                <a:solidFill>
                  <a:srgbClr val="A3D1FD"/>
                </a:solidFill>
                <a:latin typeface="Open Sauce"/>
                <a:ea typeface="Open Sauce"/>
                <a:cs typeface="Open Sauce"/>
                <a:sym typeface="Open Sauce"/>
              </a:rPr>
              <a:t> changes approved by at least two thirds (2/3) of the total number of Districts shall be resubmitted to the Board of Directors. If the Board of Directors then approves the changes by at least a two-thirds (2/3) vote of the number of Directors then in office (excluding the President), the changes shall thereupon become effective.</a:t>
            </a:r>
          </a:p>
          <a:p>
            <a:pPr algn="l">
              <a:lnSpc>
                <a:spcPts val="3499"/>
              </a:lnSpc>
              <a:spcBef>
                <a:spcPct val="0"/>
              </a:spcBef>
            </a:pPr>
            <a:endParaRPr lang="en-US" sz="2499" dirty="0">
              <a:solidFill>
                <a:srgbClr val="A3D1FD"/>
              </a:solidFill>
              <a:latin typeface="Open Sauce"/>
              <a:ea typeface="Open Sauce"/>
              <a:cs typeface="Open Sauce"/>
              <a:sym typeface="Open Sauce"/>
            </a:endParaRPr>
          </a:p>
        </p:txBody>
      </p:sp>
      <p:sp>
        <p:nvSpPr>
          <p:cNvPr id="13" name="TextBox 13"/>
          <p:cNvSpPr txBox="1"/>
          <p:nvPr/>
        </p:nvSpPr>
        <p:spPr>
          <a:xfrm>
            <a:off x="12055829" y="127892"/>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316706" y="323127"/>
            <a:ext cx="12666393" cy="1649626"/>
            <a:chOff x="0" y="0"/>
            <a:chExt cx="921579" cy="120023"/>
          </a:xfrm>
        </p:grpSpPr>
        <p:sp>
          <p:nvSpPr>
            <p:cNvPr id="4" name="Freeform 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5" name="TextBox 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582237" y="313602"/>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EXPLANATION</a:t>
            </a:r>
          </a:p>
        </p:txBody>
      </p:sp>
      <p:sp>
        <p:nvSpPr>
          <p:cNvPr id="7" name="TextBox 7"/>
          <p:cNvSpPr txBox="1"/>
          <p:nvPr/>
        </p:nvSpPr>
        <p:spPr>
          <a:xfrm>
            <a:off x="3036482" y="1478945"/>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6: to approve Article 12.1 as written</a:t>
            </a:r>
          </a:p>
        </p:txBody>
      </p:sp>
      <p:grpSp>
        <p:nvGrpSpPr>
          <p:cNvPr id="8" name="Group 8"/>
          <p:cNvGrpSpPr/>
          <p:nvPr/>
        </p:nvGrpSpPr>
        <p:grpSpPr>
          <a:xfrm rot="-7210721">
            <a:off x="14292858" y="-1006602"/>
            <a:ext cx="7829382" cy="2907107"/>
            <a:chOff x="0" y="0"/>
            <a:chExt cx="1881191" cy="698500"/>
          </a:xfrm>
        </p:grpSpPr>
        <p:sp>
          <p:nvSpPr>
            <p:cNvPr id="9" name="Freeform 9"/>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10" name="TextBox 10"/>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7211999">
            <a:off x="15432892" y="1657784"/>
            <a:ext cx="4344844" cy="884486"/>
            <a:chOff x="0" y="0"/>
            <a:chExt cx="3431227" cy="698500"/>
          </a:xfrm>
        </p:grpSpPr>
        <p:sp>
          <p:nvSpPr>
            <p:cNvPr id="12" name="Freeform 12"/>
            <p:cNvSpPr/>
            <p:nvPr/>
          </p:nvSpPr>
          <p:spPr>
            <a:xfrm>
              <a:off x="3422" y="0"/>
              <a:ext cx="3424384" cy="698500"/>
            </a:xfrm>
            <a:custGeom>
              <a:avLst/>
              <a:gdLst/>
              <a:ahLst/>
              <a:cxnLst/>
              <a:rect l="l" t="t" r="r" b="b"/>
              <a:pathLst>
                <a:path w="3424384" h="698500">
                  <a:moveTo>
                    <a:pt x="3418845" y="364652"/>
                  </a:moveTo>
                  <a:lnTo>
                    <a:pt x="3233566" y="683098"/>
                  </a:lnTo>
                  <a:cubicBezTo>
                    <a:pt x="3228018" y="692634"/>
                    <a:pt x="3217819" y="698500"/>
                    <a:pt x="3206787" y="698500"/>
                  </a:cubicBezTo>
                  <a:lnTo>
                    <a:pt x="217597" y="698500"/>
                  </a:lnTo>
                  <a:cubicBezTo>
                    <a:pt x="206565" y="698500"/>
                    <a:pt x="196365" y="692634"/>
                    <a:pt x="190817" y="683098"/>
                  </a:cubicBezTo>
                  <a:lnTo>
                    <a:pt x="5539" y="364652"/>
                  </a:lnTo>
                  <a:cubicBezTo>
                    <a:pt x="0" y="355131"/>
                    <a:pt x="0" y="343369"/>
                    <a:pt x="5539" y="333848"/>
                  </a:cubicBezTo>
                  <a:lnTo>
                    <a:pt x="190817" y="15402"/>
                  </a:lnTo>
                  <a:cubicBezTo>
                    <a:pt x="196365" y="5866"/>
                    <a:pt x="206565" y="0"/>
                    <a:pt x="217597" y="0"/>
                  </a:cubicBezTo>
                  <a:lnTo>
                    <a:pt x="3206787" y="0"/>
                  </a:lnTo>
                  <a:cubicBezTo>
                    <a:pt x="3217819" y="0"/>
                    <a:pt x="3228018" y="5866"/>
                    <a:pt x="3233566" y="15402"/>
                  </a:cubicBezTo>
                  <a:lnTo>
                    <a:pt x="3418845" y="333848"/>
                  </a:lnTo>
                  <a:cubicBezTo>
                    <a:pt x="3424384" y="343369"/>
                    <a:pt x="3424384" y="355131"/>
                    <a:pt x="3418845" y="364652"/>
                  </a:cubicBezTo>
                  <a:close/>
                </a:path>
              </a:pathLst>
            </a:custGeom>
            <a:solidFill>
              <a:srgbClr val="000000"/>
            </a:solidFill>
          </p:spPr>
          <p:txBody>
            <a:bodyPr/>
            <a:lstStyle/>
            <a:p>
              <a:endParaRPr lang="en-US"/>
            </a:p>
          </p:txBody>
        </p:sp>
        <p:sp>
          <p:nvSpPr>
            <p:cNvPr id="13" name="TextBox 13"/>
            <p:cNvSpPr txBox="1"/>
            <p:nvPr/>
          </p:nvSpPr>
          <p:spPr>
            <a:xfrm>
              <a:off x="114300" y="-38100"/>
              <a:ext cx="3202627" cy="7366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3765026" y="764193"/>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5" name="Freeform 15"/>
          <p:cNvSpPr/>
          <p:nvPr/>
        </p:nvSpPr>
        <p:spPr>
          <a:xfrm flipH="1">
            <a:off x="2629763" y="764193"/>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TextBox 16"/>
          <p:cNvSpPr txBox="1"/>
          <p:nvPr/>
        </p:nvSpPr>
        <p:spPr>
          <a:xfrm>
            <a:off x="2851242" y="2545274"/>
            <a:ext cx="12444913" cy="1736725"/>
          </a:xfrm>
          <a:prstGeom prst="rect">
            <a:avLst/>
          </a:prstGeom>
        </p:spPr>
        <p:txBody>
          <a:bodyPr lIns="0" tIns="0" rIns="0" bIns="0" rtlCol="0" anchor="t">
            <a:spAutoFit/>
          </a:bodyPr>
          <a:lstStyle/>
          <a:p>
            <a:pPr algn="ctr">
              <a:lnSpc>
                <a:spcPts val="3499"/>
              </a:lnSpc>
              <a:spcBef>
                <a:spcPct val="0"/>
              </a:spcBef>
            </a:pPr>
            <a:r>
              <a:rPr lang="en-US" sz="2499">
                <a:solidFill>
                  <a:srgbClr val="A3D1FD"/>
                </a:solidFill>
                <a:latin typeface="Open Sauce"/>
                <a:ea typeface="Open Sauce"/>
                <a:cs typeface="Open Sauce"/>
                <a:sym typeface="Open Sauce"/>
              </a:rPr>
              <a:t>This would require any substantive changes to the NATA Bylaws to be shared with all members and then also presented to members either virtually or in person. It also now requires that any changes be shared with the membership at least 90 prior to a membership vote on the changes. </a:t>
            </a:r>
          </a:p>
        </p:txBody>
      </p:sp>
      <p:grpSp>
        <p:nvGrpSpPr>
          <p:cNvPr id="17" name="Group 17"/>
          <p:cNvGrpSpPr/>
          <p:nvPr/>
        </p:nvGrpSpPr>
        <p:grpSpPr>
          <a:xfrm>
            <a:off x="181027" y="9535977"/>
            <a:ext cx="2090801" cy="503748"/>
            <a:chOff x="0" y="0"/>
            <a:chExt cx="2899116" cy="698500"/>
          </a:xfrm>
        </p:grpSpPr>
        <p:sp>
          <p:nvSpPr>
            <p:cNvPr id="18" name="Freeform 18"/>
            <p:cNvSpPr/>
            <p:nvPr/>
          </p:nvSpPr>
          <p:spPr>
            <a:xfrm>
              <a:off x="3555" y="0"/>
              <a:ext cx="2892005" cy="698500"/>
            </a:xfrm>
            <a:custGeom>
              <a:avLst/>
              <a:gdLst/>
              <a:ahLst/>
              <a:cxnLst/>
              <a:rect l="l" t="t" r="r" b="b"/>
              <a:pathLst>
                <a:path w="2892005" h="698500">
                  <a:moveTo>
                    <a:pt x="2886250" y="365253"/>
                  </a:moveTo>
                  <a:lnTo>
                    <a:pt x="2701671" y="682497"/>
                  </a:lnTo>
                  <a:cubicBezTo>
                    <a:pt x="2695907" y="692405"/>
                    <a:pt x="2685309" y="698500"/>
                    <a:pt x="2673846" y="698500"/>
                  </a:cubicBezTo>
                  <a:lnTo>
                    <a:pt x="218159" y="698500"/>
                  </a:lnTo>
                  <a:cubicBezTo>
                    <a:pt x="206697" y="698500"/>
                    <a:pt x="196099" y="692405"/>
                    <a:pt x="190334" y="682497"/>
                  </a:cubicBezTo>
                  <a:lnTo>
                    <a:pt x="5756" y="365253"/>
                  </a:lnTo>
                  <a:cubicBezTo>
                    <a:pt x="0" y="355361"/>
                    <a:pt x="0" y="343139"/>
                    <a:pt x="5756" y="333247"/>
                  </a:cubicBezTo>
                  <a:lnTo>
                    <a:pt x="190334" y="16003"/>
                  </a:lnTo>
                  <a:cubicBezTo>
                    <a:pt x="196099" y="6095"/>
                    <a:pt x="206697" y="0"/>
                    <a:pt x="218159" y="0"/>
                  </a:cubicBezTo>
                  <a:lnTo>
                    <a:pt x="2673846" y="0"/>
                  </a:lnTo>
                  <a:cubicBezTo>
                    <a:pt x="2685309" y="0"/>
                    <a:pt x="2695907" y="6095"/>
                    <a:pt x="2701671" y="16003"/>
                  </a:cubicBezTo>
                  <a:lnTo>
                    <a:pt x="2886250" y="333247"/>
                  </a:lnTo>
                  <a:cubicBezTo>
                    <a:pt x="2892005" y="343139"/>
                    <a:pt x="2892005" y="355361"/>
                    <a:pt x="2886250" y="365253"/>
                  </a:cubicBezTo>
                  <a:close/>
                </a:path>
              </a:pathLst>
            </a:custGeom>
            <a:solidFill>
              <a:srgbClr val="000000"/>
            </a:solidFill>
          </p:spPr>
          <p:txBody>
            <a:bodyPr/>
            <a:lstStyle/>
            <a:p>
              <a:endParaRPr lang="en-US"/>
            </a:p>
          </p:txBody>
        </p:sp>
        <p:sp>
          <p:nvSpPr>
            <p:cNvPr id="19" name="TextBox 19"/>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79583" y="7607678"/>
            <a:ext cx="2150567" cy="1848144"/>
            <a:chOff x="0" y="0"/>
            <a:chExt cx="812800" cy="698500"/>
          </a:xfrm>
        </p:grpSpPr>
        <p:sp>
          <p:nvSpPr>
            <p:cNvPr id="21" name="Freeform 21"/>
            <p:cNvSpPr/>
            <p:nvPr/>
          </p:nvSpPr>
          <p:spPr>
            <a:xfrm>
              <a:off x="11060" y="0"/>
              <a:ext cx="790679" cy="698500"/>
            </a:xfrm>
            <a:custGeom>
              <a:avLst/>
              <a:gdLst/>
              <a:ahLst/>
              <a:cxnLst/>
              <a:rect l="l" t="t" r="r" b="b"/>
              <a:pathLst>
                <a:path w="790679" h="698500">
                  <a:moveTo>
                    <a:pt x="772774" y="399036"/>
                  </a:moveTo>
                  <a:lnTo>
                    <a:pt x="627506" y="648714"/>
                  </a:lnTo>
                  <a:cubicBezTo>
                    <a:pt x="609573" y="679538"/>
                    <a:pt x="576602" y="698500"/>
                    <a:pt x="540941" y="698500"/>
                  </a:cubicBezTo>
                  <a:lnTo>
                    <a:pt x="249739" y="698500"/>
                  </a:lnTo>
                  <a:cubicBezTo>
                    <a:pt x="214078" y="698500"/>
                    <a:pt x="181107" y="679538"/>
                    <a:pt x="163174" y="648714"/>
                  </a:cubicBezTo>
                  <a:lnTo>
                    <a:pt x="17906" y="399036"/>
                  </a:lnTo>
                  <a:cubicBezTo>
                    <a:pt x="0" y="368260"/>
                    <a:pt x="0" y="330240"/>
                    <a:pt x="17906" y="299464"/>
                  </a:cubicBezTo>
                  <a:lnTo>
                    <a:pt x="163174" y="49786"/>
                  </a:lnTo>
                  <a:cubicBezTo>
                    <a:pt x="181107" y="18962"/>
                    <a:pt x="214078" y="0"/>
                    <a:pt x="249739" y="0"/>
                  </a:cubicBezTo>
                  <a:lnTo>
                    <a:pt x="540941" y="0"/>
                  </a:lnTo>
                  <a:cubicBezTo>
                    <a:pt x="576602" y="0"/>
                    <a:pt x="609573" y="18962"/>
                    <a:pt x="627506" y="49786"/>
                  </a:cubicBezTo>
                  <a:lnTo>
                    <a:pt x="772774" y="299464"/>
                  </a:lnTo>
                  <a:cubicBezTo>
                    <a:pt x="790680" y="330240"/>
                    <a:pt x="790680" y="368260"/>
                    <a:pt x="772774" y="399036"/>
                  </a:cubicBezTo>
                  <a:close/>
                </a:path>
              </a:pathLst>
            </a:custGeom>
            <a:solidFill>
              <a:srgbClr val="000000"/>
            </a:solidFill>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285148" y="7760710"/>
            <a:ext cx="1794421" cy="1542081"/>
            <a:chOff x="0" y="0"/>
            <a:chExt cx="812800" cy="698500"/>
          </a:xfrm>
        </p:grpSpPr>
        <p:sp>
          <p:nvSpPr>
            <p:cNvPr id="24" name="Freeform 24"/>
            <p:cNvSpPr/>
            <p:nvPr/>
          </p:nvSpPr>
          <p:spPr>
            <a:xfrm>
              <a:off x="13256" y="0"/>
              <a:ext cx="786289" cy="698500"/>
            </a:xfrm>
            <a:custGeom>
              <a:avLst/>
              <a:gdLst/>
              <a:ahLst/>
              <a:cxnLst/>
              <a:rect l="l" t="t" r="r" b="b"/>
              <a:pathLst>
                <a:path w="786289" h="698500">
                  <a:moveTo>
                    <a:pt x="764829" y="408917"/>
                  </a:moveTo>
                  <a:lnTo>
                    <a:pt x="631059" y="638833"/>
                  </a:lnTo>
                  <a:cubicBezTo>
                    <a:pt x="609566" y="675774"/>
                    <a:pt x="570052" y="698500"/>
                    <a:pt x="527313" y="698500"/>
                  </a:cubicBezTo>
                  <a:lnTo>
                    <a:pt x="258975" y="698500"/>
                  </a:lnTo>
                  <a:cubicBezTo>
                    <a:pt x="216236" y="698500"/>
                    <a:pt x="176722" y="675774"/>
                    <a:pt x="155229" y="638833"/>
                  </a:cubicBezTo>
                  <a:lnTo>
                    <a:pt x="21459" y="408917"/>
                  </a:lnTo>
                  <a:cubicBezTo>
                    <a:pt x="0" y="372033"/>
                    <a:pt x="0" y="326467"/>
                    <a:pt x="21459" y="289583"/>
                  </a:cubicBezTo>
                  <a:lnTo>
                    <a:pt x="155229" y="59667"/>
                  </a:lnTo>
                  <a:cubicBezTo>
                    <a:pt x="176722" y="22726"/>
                    <a:pt x="216236" y="0"/>
                    <a:pt x="258975" y="0"/>
                  </a:cubicBezTo>
                  <a:lnTo>
                    <a:pt x="527313" y="0"/>
                  </a:lnTo>
                  <a:cubicBezTo>
                    <a:pt x="570052" y="0"/>
                    <a:pt x="609566" y="22726"/>
                    <a:pt x="631059" y="59667"/>
                  </a:cubicBezTo>
                  <a:lnTo>
                    <a:pt x="764829" y="289583"/>
                  </a:lnTo>
                  <a:cubicBezTo>
                    <a:pt x="786288" y="326467"/>
                    <a:pt x="786288" y="372033"/>
                    <a:pt x="764829" y="408917"/>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6" name="AutoShape 26"/>
          <p:cNvSpPr/>
          <p:nvPr/>
        </p:nvSpPr>
        <p:spPr>
          <a:xfrm flipH="1" flipV="1">
            <a:off x="-4772045" y="8320246"/>
            <a:ext cx="4892737" cy="211505"/>
          </a:xfrm>
          <a:prstGeom prst="line">
            <a:avLst/>
          </a:prstGeom>
          <a:ln w="28575" cap="flat">
            <a:solidFill>
              <a:srgbClr val="000000"/>
            </a:solidFill>
            <a:prstDash val="solid"/>
            <a:headEnd type="none" w="sm" len="sm"/>
            <a:tailEnd type="none" w="sm" len="sm"/>
          </a:ln>
        </p:spPr>
        <p:txBody>
          <a:bodyPr/>
          <a:lstStyle/>
          <a:p>
            <a:endParaRPr lang="en-US"/>
          </a:p>
        </p:txBody>
      </p:sp>
      <p:sp>
        <p:nvSpPr>
          <p:cNvPr id="27" name="Freeform 27"/>
          <p:cNvSpPr/>
          <p:nvPr/>
        </p:nvSpPr>
        <p:spPr>
          <a:xfrm>
            <a:off x="570547" y="8060702"/>
            <a:ext cx="1223621" cy="978897"/>
          </a:xfrm>
          <a:custGeom>
            <a:avLst/>
            <a:gdLst/>
            <a:ahLst/>
            <a:cxnLst/>
            <a:rect l="l" t="t" r="r" b="b"/>
            <a:pathLst>
              <a:path w="1223621" h="978897">
                <a:moveTo>
                  <a:pt x="0" y="0"/>
                </a:moveTo>
                <a:lnTo>
                  <a:pt x="1223622" y="0"/>
                </a:lnTo>
                <a:lnTo>
                  <a:pt x="1223622" y="978897"/>
                </a:lnTo>
                <a:lnTo>
                  <a:pt x="0" y="978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TextBox 28"/>
          <p:cNvSpPr txBox="1"/>
          <p:nvPr/>
        </p:nvSpPr>
        <p:spPr>
          <a:xfrm>
            <a:off x="259686" y="9648766"/>
            <a:ext cx="1933482" cy="276225"/>
          </a:xfrm>
          <a:prstGeom prst="rect">
            <a:avLst/>
          </a:prstGeom>
        </p:spPr>
        <p:txBody>
          <a:bodyPr lIns="0" tIns="0" rIns="0" bIns="0" rtlCol="0" anchor="t">
            <a:spAutoFit/>
          </a:bodyPr>
          <a:lstStyle/>
          <a:p>
            <a:pPr algn="ctr">
              <a:lnSpc>
                <a:spcPts val="2211"/>
              </a:lnSpc>
            </a:pPr>
            <a:r>
              <a:rPr lang="en-US" sz="1842" b="1">
                <a:solidFill>
                  <a:srgbClr val="FFFFFF"/>
                </a:solidFill>
                <a:latin typeface="Serithai Expanded Bold"/>
                <a:ea typeface="Serithai Expanded Bold"/>
                <a:cs typeface="Serithai Expanded Bold"/>
                <a:sym typeface="Serithai Expanded Bold"/>
              </a:rPr>
              <a:t> AMENDMENTS</a:t>
            </a:r>
          </a:p>
        </p:txBody>
      </p:sp>
      <p:grpSp>
        <p:nvGrpSpPr>
          <p:cNvPr id="29" name="Group 29"/>
          <p:cNvGrpSpPr/>
          <p:nvPr/>
        </p:nvGrpSpPr>
        <p:grpSpPr>
          <a:xfrm>
            <a:off x="2629763" y="4548699"/>
            <a:ext cx="12979449" cy="1649626"/>
            <a:chOff x="0" y="0"/>
            <a:chExt cx="944356" cy="120023"/>
          </a:xfrm>
        </p:grpSpPr>
        <p:sp>
          <p:nvSpPr>
            <p:cNvPr id="30" name="Freeform 30"/>
            <p:cNvSpPr/>
            <p:nvPr/>
          </p:nvSpPr>
          <p:spPr>
            <a:xfrm>
              <a:off x="0" y="0"/>
              <a:ext cx="944356" cy="120023"/>
            </a:xfrm>
            <a:custGeom>
              <a:avLst/>
              <a:gdLst/>
              <a:ahLst/>
              <a:cxnLst/>
              <a:rect l="l" t="t" r="r" b="b"/>
              <a:pathLst>
                <a:path w="944356" h="120023">
                  <a:moveTo>
                    <a:pt x="16701" y="0"/>
                  </a:moveTo>
                  <a:lnTo>
                    <a:pt x="927655" y="0"/>
                  </a:lnTo>
                  <a:cubicBezTo>
                    <a:pt x="932084" y="0"/>
                    <a:pt x="936332" y="1760"/>
                    <a:pt x="939465" y="4892"/>
                  </a:cubicBezTo>
                  <a:cubicBezTo>
                    <a:pt x="942597" y="8024"/>
                    <a:pt x="944356" y="12272"/>
                    <a:pt x="944356" y="16701"/>
                  </a:cubicBezTo>
                  <a:lnTo>
                    <a:pt x="944356" y="103322"/>
                  </a:lnTo>
                  <a:cubicBezTo>
                    <a:pt x="944356" y="112546"/>
                    <a:pt x="936879" y="120023"/>
                    <a:pt x="927655" y="120023"/>
                  </a:cubicBezTo>
                  <a:lnTo>
                    <a:pt x="16701" y="120023"/>
                  </a:lnTo>
                  <a:cubicBezTo>
                    <a:pt x="12272" y="120023"/>
                    <a:pt x="8024" y="118264"/>
                    <a:pt x="4892" y="115131"/>
                  </a:cubicBezTo>
                  <a:cubicBezTo>
                    <a:pt x="1760" y="111999"/>
                    <a:pt x="0" y="107751"/>
                    <a:pt x="0" y="103322"/>
                  </a:cubicBezTo>
                  <a:lnTo>
                    <a:pt x="0" y="16701"/>
                  </a:lnTo>
                  <a:cubicBezTo>
                    <a:pt x="0" y="7477"/>
                    <a:pt x="7477" y="0"/>
                    <a:pt x="16701" y="0"/>
                  </a:cubicBezTo>
                  <a:close/>
                </a:path>
              </a:pathLst>
            </a:custGeom>
            <a:solidFill>
              <a:srgbClr val="000000"/>
            </a:solidFill>
          </p:spPr>
          <p:txBody>
            <a:bodyPr/>
            <a:lstStyle/>
            <a:p>
              <a:endParaRPr lang="en-US"/>
            </a:p>
          </p:txBody>
        </p:sp>
        <p:sp>
          <p:nvSpPr>
            <p:cNvPr id="31" name="TextBox 31"/>
            <p:cNvSpPr txBox="1"/>
            <p:nvPr/>
          </p:nvSpPr>
          <p:spPr>
            <a:xfrm>
              <a:off x="0" y="-38100"/>
              <a:ext cx="944356" cy="158123"/>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3895294" y="4539174"/>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33" name="TextBox 33"/>
          <p:cNvSpPr txBox="1"/>
          <p:nvPr/>
        </p:nvSpPr>
        <p:spPr>
          <a:xfrm>
            <a:off x="3385087" y="5766877"/>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6: to approve Article 12.1 as written</a:t>
            </a:r>
          </a:p>
        </p:txBody>
      </p:sp>
      <p:sp>
        <p:nvSpPr>
          <p:cNvPr id="34" name="Freeform 34"/>
          <p:cNvSpPr/>
          <p:nvPr/>
        </p:nvSpPr>
        <p:spPr>
          <a:xfrm>
            <a:off x="14316153" y="4936496"/>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35" name="Freeform 35"/>
          <p:cNvSpPr/>
          <p:nvPr/>
        </p:nvSpPr>
        <p:spPr>
          <a:xfrm flipH="1">
            <a:off x="2851242" y="4936496"/>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36" name="TextBox 36"/>
          <p:cNvSpPr txBox="1"/>
          <p:nvPr/>
        </p:nvSpPr>
        <p:spPr>
          <a:xfrm>
            <a:off x="3031938" y="6770845"/>
            <a:ext cx="12224125" cy="3051175"/>
          </a:xfrm>
          <a:prstGeom prst="rect">
            <a:avLst/>
          </a:prstGeom>
        </p:spPr>
        <p:txBody>
          <a:bodyPr lIns="0" tIns="0" rIns="0" bIns="0" rtlCol="0" anchor="t">
            <a:spAutoFit/>
          </a:bodyPr>
          <a:lstStyle/>
          <a:p>
            <a:pPr algn="ctr">
              <a:lnSpc>
                <a:spcPts val="3499"/>
              </a:lnSpc>
              <a:spcBef>
                <a:spcPct val="0"/>
              </a:spcBef>
            </a:pPr>
            <a:r>
              <a:rPr lang="en-US" sz="2499">
                <a:solidFill>
                  <a:srgbClr val="A3D1FD"/>
                </a:solidFill>
                <a:latin typeface="Open Sauce"/>
                <a:ea typeface="Open Sauce"/>
                <a:cs typeface="Open Sauce"/>
                <a:sym typeface="Open Sauce"/>
              </a:rPr>
              <a:t>Not all members are able to attend district conferences in person, so this makes it easier for all members to attend the presentation and/or view a presentation recording later. It also clarifies that the vote would not occur in person including only those in attendance at the presentation, as the vote would be 90 days after the changes were shared with the membership. This would allow all members to vote on proposed bylaws changes rather than only those in attendance at the district conference.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35663" b="-92943"/>
            </a:stretch>
          </a:blipFill>
        </p:spPr>
        <p:txBody>
          <a:bodyPr/>
          <a:lstStyle/>
          <a:p>
            <a:endParaRPr lang="en-US"/>
          </a:p>
        </p:txBody>
      </p:sp>
      <p:sp>
        <p:nvSpPr>
          <p:cNvPr id="3" name="Freeform 3"/>
          <p:cNvSpPr/>
          <p:nvPr/>
        </p:nvSpPr>
        <p:spPr>
          <a:xfrm>
            <a:off x="15688807" y="961773"/>
            <a:ext cx="1570493" cy="881439"/>
          </a:xfrm>
          <a:custGeom>
            <a:avLst/>
            <a:gdLst/>
            <a:ahLst/>
            <a:cxnLst/>
            <a:rect l="l" t="t" r="r" b="b"/>
            <a:pathLst>
              <a:path w="1570493" h="881439">
                <a:moveTo>
                  <a:pt x="0" y="0"/>
                </a:moveTo>
                <a:lnTo>
                  <a:pt x="1570493" y="0"/>
                </a:lnTo>
                <a:lnTo>
                  <a:pt x="1570493"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358643" y="5975415"/>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8358643" y="6812917"/>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358643" y="7650418"/>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358643" y="8487919"/>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rot="-7210721">
            <a:off x="-5537096" y="5136537"/>
            <a:ext cx="13684042" cy="3043794"/>
            <a:chOff x="0" y="0"/>
            <a:chExt cx="3140259" cy="698500"/>
          </a:xfrm>
        </p:grpSpPr>
        <p:sp>
          <p:nvSpPr>
            <p:cNvPr id="9" name="Freeform 9"/>
            <p:cNvSpPr/>
            <p:nvPr/>
          </p:nvSpPr>
          <p:spPr>
            <a:xfrm>
              <a:off x="1086" y="0"/>
              <a:ext cx="3138086" cy="698500"/>
            </a:xfrm>
            <a:custGeom>
              <a:avLst/>
              <a:gdLst/>
              <a:ahLst/>
              <a:cxnLst/>
              <a:rect l="l" t="t" r="r" b="b"/>
              <a:pathLst>
                <a:path w="3138086" h="698500">
                  <a:moveTo>
                    <a:pt x="3136328" y="354140"/>
                  </a:moveTo>
                  <a:lnTo>
                    <a:pt x="2938818" y="693610"/>
                  </a:lnTo>
                  <a:cubicBezTo>
                    <a:pt x="2937057" y="696637"/>
                    <a:pt x="2933818" y="698500"/>
                    <a:pt x="2930315" y="698500"/>
                  </a:cubicBezTo>
                  <a:lnTo>
                    <a:pt x="207772" y="698500"/>
                  </a:lnTo>
                  <a:cubicBezTo>
                    <a:pt x="204269" y="698500"/>
                    <a:pt x="201030" y="696637"/>
                    <a:pt x="199269" y="693610"/>
                  </a:cubicBezTo>
                  <a:lnTo>
                    <a:pt x="1759" y="354140"/>
                  </a:lnTo>
                  <a:cubicBezTo>
                    <a:pt x="0" y="351117"/>
                    <a:pt x="0" y="347383"/>
                    <a:pt x="1759" y="344360"/>
                  </a:cubicBezTo>
                  <a:lnTo>
                    <a:pt x="199269" y="4890"/>
                  </a:lnTo>
                  <a:cubicBezTo>
                    <a:pt x="201030" y="1863"/>
                    <a:pt x="204269" y="0"/>
                    <a:pt x="207772" y="0"/>
                  </a:cubicBezTo>
                  <a:lnTo>
                    <a:pt x="2930315" y="0"/>
                  </a:lnTo>
                  <a:cubicBezTo>
                    <a:pt x="2933818" y="0"/>
                    <a:pt x="2937057" y="1863"/>
                    <a:pt x="2938818" y="4890"/>
                  </a:cubicBezTo>
                  <a:lnTo>
                    <a:pt x="3136328" y="344360"/>
                  </a:lnTo>
                  <a:cubicBezTo>
                    <a:pt x="3138087" y="347383"/>
                    <a:pt x="3138087" y="351117"/>
                    <a:pt x="3136328" y="354140"/>
                  </a:cubicBezTo>
                  <a:close/>
                </a:path>
              </a:pathLst>
            </a:custGeom>
            <a:solidFill>
              <a:srgbClr val="A3D1FD"/>
            </a:solidFill>
          </p:spPr>
          <p:txBody>
            <a:bodyPr/>
            <a:lstStyle/>
            <a:p>
              <a:endParaRPr lang="en-US"/>
            </a:p>
          </p:txBody>
        </p:sp>
        <p:sp>
          <p:nvSpPr>
            <p:cNvPr id="10" name="TextBox 10"/>
            <p:cNvSpPr txBox="1"/>
            <p:nvPr/>
          </p:nvSpPr>
          <p:spPr>
            <a:xfrm>
              <a:off x="114300" y="-38100"/>
              <a:ext cx="291165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7210721">
            <a:off x="-1706414" y="-772134"/>
            <a:ext cx="7076793" cy="3043794"/>
            <a:chOff x="0" y="0"/>
            <a:chExt cx="1624006" cy="698500"/>
          </a:xfrm>
        </p:grpSpPr>
        <p:sp>
          <p:nvSpPr>
            <p:cNvPr id="12" name="Freeform 12"/>
            <p:cNvSpPr/>
            <p:nvPr/>
          </p:nvSpPr>
          <p:spPr>
            <a:xfrm>
              <a:off x="2101" y="0"/>
              <a:ext cx="1619804" cy="698500"/>
            </a:xfrm>
            <a:custGeom>
              <a:avLst/>
              <a:gdLst/>
              <a:ahLst/>
              <a:cxnLst/>
              <a:rect l="l" t="t" r="r" b="b"/>
              <a:pathLst>
                <a:path w="1619804" h="698500">
                  <a:moveTo>
                    <a:pt x="1616403" y="358706"/>
                  </a:moveTo>
                  <a:lnTo>
                    <a:pt x="1424207" y="689044"/>
                  </a:lnTo>
                  <a:cubicBezTo>
                    <a:pt x="1420800" y="694898"/>
                    <a:pt x="1414538" y="698500"/>
                    <a:pt x="1407765" y="698500"/>
                  </a:cubicBezTo>
                  <a:lnTo>
                    <a:pt x="212039" y="698500"/>
                  </a:lnTo>
                  <a:cubicBezTo>
                    <a:pt x="205266" y="698500"/>
                    <a:pt x="199004" y="694898"/>
                    <a:pt x="195597" y="689044"/>
                  </a:cubicBezTo>
                  <a:lnTo>
                    <a:pt x="3401" y="358706"/>
                  </a:lnTo>
                  <a:cubicBezTo>
                    <a:pt x="0" y="352861"/>
                    <a:pt x="0" y="345639"/>
                    <a:pt x="3401" y="339794"/>
                  </a:cubicBezTo>
                  <a:lnTo>
                    <a:pt x="195597" y="9456"/>
                  </a:lnTo>
                  <a:cubicBezTo>
                    <a:pt x="199004" y="3602"/>
                    <a:pt x="205266" y="0"/>
                    <a:pt x="212039" y="0"/>
                  </a:cubicBezTo>
                  <a:lnTo>
                    <a:pt x="1407765" y="0"/>
                  </a:lnTo>
                  <a:cubicBezTo>
                    <a:pt x="1414538" y="0"/>
                    <a:pt x="1420800" y="3602"/>
                    <a:pt x="1424207" y="9456"/>
                  </a:cubicBezTo>
                  <a:lnTo>
                    <a:pt x="1616403" y="339794"/>
                  </a:lnTo>
                  <a:cubicBezTo>
                    <a:pt x="1619804" y="345639"/>
                    <a:pt x="1619804" y="352861"/>
                    <a:pt x="1616403" y="358706"/>
                  </a:cubicBezTo>
                  <a:close/>
                </a:path>
              </a:pathLst>
            </a:custGeom>
            <a:solidFill>
              <a:srgbClr val="A3D1FD"/>
            </a:solidFill>
          </p:spPr>
          <p:txBody>
            <a:bodyPr/>
            <a:lstStyle/>
            <a:p>
              <a:endParaRPr lang="en-US"/>
            </a:p>
          </p:txBody>
        </p:sp>
        <p:sp>
          <p:nvSpPr>
            <p:cNvPr id="13" name="TextBox 13"/>
            <p:cNvSpPr txBox="1"/>
            <p:nvPr/>
          </p:nvSpPr>
          <p:spPr>
            <a:xfrm>
              <a:off x="114300" y="-38100"/>
              <a:ext cx="139540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7210721">
            <a:off x="3069333" y="9495352"/>
            <a:ext cx="4281184" cy="1710396"/>
            <a:chOff x="0" y="0"/>
            <a:chExt cx="1748371" cy="698500"/>
          </a:xfrm>
        </p:grpSpPr>
        <p:sp>
          <p:nvSpPr>
            <p:cNvPr id="15" name="Freeform 15"/>
            <p:cNvSpPr/>
            <p:nvPr/>
          </p:nvSpPr>
          <p:spPr>
            <a:xfrm>
              <a:off x="3820" y="0"/>
              <a:ext cx="1740732" cy="698500"/>
            </a:xfrm>
            <a:custGeom>
              <a:avLst/>
              <a:gdLst/>
              <a:ahLst/>
              <a:cxnLst/>
              <a:rect l="l" t="t" r="r" b="b"/>
              <a:pathLst>
                <a:path w="1740732" h="698500">
                  <a:moveTo>
                    <a:pt x="1734548" y="366444"/>
                  </a:moveTo>
                  <a:lnTo>
                    <a:pt x="1551355" y="681306"/>
                  </a:lnTo>
                  <a:cubicBezTo>
                    <a:pt x="1545161" y="691951"/>
                    <a:pt x="1533775" y="698500"/>
                    <a:pt x="1521459" y="698500"/>
                  </a:cubicBezTo>
                  <a:lnTo>
                    <a:pt x="219272" y="698500"/>
                  </a:lnTo>
                  <a:cubicBezTo>
                    <a:pt x="206956" y="698500"/>
                    <a:pt x="195570" y="691951"/>
                    <a:pt x="189376" y="681306"/>
                  </a:cubicBezTo>
                  <a:lnTo>
                    <a:pt x="6184" y="366444"/>
                  </a:lnTo>
                  <a:cubicBezTo>
                    <a:pt x="0" y="355815"/>
                    <a:pt x="0" y="342685"/>
                    <a:pt x="6184" y="332056"/>
                  </a:cubicBezTo>
                  <a:lnTo>
                    <a:pt x="189376" y="17194"/>
                  </a:lnTo>
                  <a:cubicBezTo>
                    <a:pt x="195570" y="6549"/>
                    <a:pt x="206956" y="0"/>
                    <a:pt x="219272" y="0"/>
                  </a:cubicBezTo>
                  <a:lnTo>
                    <a:pt x="1521459" y="0"/>
                  </a:lnTo>
                  <a:cubicBezTo>
                    <a:pt x="1533775" y="0"/>
                    <a:pt x="1545161" y="6549"/>
                    <a:pt x="1551355" y="17194"/>
                  </a:cubicBezTo>
                  <a:lnTo>
                    <a:pt x="1734548" y="332056"/>
                  </a:lnTo>
                  <a:cubicBezTo>
                    <a:pt x="1740731" y="342685"/>
                    <a:pt x="1740731" y="355815"/>
                    <a:pt x="1734548" y="366444"/>
                  </a:cubicBezTo>
                  <a:close/>
                </a:path>
              </a:pathLst>
            </a:custGeom>
            <a:solidFill>
              <a:srgbClr val="A3D1FD"/>
            </a:solidFill>
          </p:spPr>
          <p:txBody>
            <a:bodyPr/>
            <a:lstStyle/>
            <a:p>
              <a:endParaRPr lang="en-US"/>
            </a:p>
          </p:txBody>
        </p:sp>
        <p:sp>
          <p:nvSpPr>
            <p:cNvPr id="16" name="TextBox 16"/>
            <p:cNvSpPr txBox="1"/>
            <p:nvPr/>
          </p:nvSpPr>
          <p:spPr>
            <a:xfrm>
              <a:off x="114300" y="-38100"/>
              <a:ext cx="151977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rot="-7210721">
            <a:off x="675502" y="-865374"/>
            <a:ext cx="4609130" cy="1146447"/>
            <a:chOff x="0" y="0"/>
            <a:chExt cx="2808223" cy="698500"/>
          </a:xfrm>
        </p:grpSpPr>
        <p:sp>
          <p:nvSpPr>
            <p:cNvPr id="18" name="Freeform 18"/>
            <p:cNvSpPr/>
            <p:nvPr/>
          </p:nvSpPr>
          <p:spPr>
            <a:xfrm>
              <a:off x="3548" y="0"/>
              <a:ext cx="2801127" cy="698500"/>
            </a:xfrm>
            <a:custGeom>
              <a:avLst/>
              <a:gdLst/>
              <a:ahLst/>
              <a:cxnLst/>
              <a:rect l="l" t="t" r="r" b="b"/>
              <a:pathLst>
                <a:path w="2801127" h="698500">
                  <a:moveTo>
                    <a:pt x="2795383" y="365220"/>
                  </a:moveTo>
                  <a:lnTo>
                    <a:pt x="2610767" y="682530"/>
                  </a:lnTo>
                  <a:cubicBezTo>
                    <a:pt x="2605014" y="692417"/>
                    <a:pt x="2594437" y="698500"/>
                    <a:pt x="2582998" y="698500"/>
                  </a:cubicBezTo>
                  <a:lnTo>
                    <a:pt x="218129" y="698500"/>
                  </a:lnTo>
                  <a:cubicBezTo>
                    <a:pt x="206689" y="698500"/>
                    <a:pt x="196113" y="692417"/>
                    <a:pt x="190360" y="682530"/>
                  </a:cubicBezTo>
                  <a:lnTo>
                    <a:pt x="5744" y="365220"/>
                  </a:lnTo>
                  <a:cubicBezTo>
                    <a:pt x="0" y="355348"/>
                    <a:pt x="0" y="343152"/>
                    <a:pt x="5744" y="333280"/>
                  </a:cubicBezTo>
                  <a:lnTo>
                    <a:pt x="190360" y="15970"/>
                  </a:lnTo>
                  <a:cubicBezTo>
                    <a:pt x="196113" y="6083"/>
                    <a:pt x="206689" y="0"/>
                    <a:pt x="218129" y="0"/>
                  </a:cubicBezTo>
                  <a:lnTo>
                    <a:pt x="2582998" y="0"/>
                  </a:lnTo>
                  <a:cubicBezTo>
                    <a:pt x="2594437" y="0"/>
                    <a:pt x="2605014" y="6083"/>
                    <a:pt x="2610767" y="15970"/>
                  </a:cubicBezTo>
                  <a:lnTo>
                    <a:pt x="2795383" y="333280"/>
                  </a:lnTo>
                  <a:cubicBezTo>
                    <a:pt x="2801127" y="343152"/>
                    <a:pt x="2801127" y="355348"/>
                    <a:pt x="2795383" y="365220"/>
                  </a:cubicBezTo>
                  <a:close/>
                </a:path>
              </a:pathLst>
            </a:custGeom>
            <a:solidFill>
              <a:srgbClr val="A3D1FD"/>
            </a:solidFill>
          </p:spPr>
          <p:txBody>
            <a:bodyPr/>
            <a:lstStyle/>
            <a:p>
              <a:endParaRPr lang="en-US"/>
            </a:p>
          </p:txBody>
        </p:sp>
        <p:sp>
          <p:nvSpPr>
            <p:cNvPr id="19" name="TextBox 19"/>
            <p:cNvSpPr txBox="1"/>
            <p:nvPr/>
          </p:nvSpPr>
          <p:spPr>
            <a:xfrm>
              <a:off x="114300" y="-38100"/>
              <a:ext cx="2579623"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0733" y="2216817"/>
            <a:ext cx="6811190" cy="5853367"/>
            <a:chOff x="0" y="0"/>
            <a:chExt cx="812800" cy="698500"/>
          </a:xfrm>
        </p:grpSpPr>
        <p:sp>
          <p:nvSpPr>
            <p:cNvPr id="21" name="Freeform 21"/>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solidFill>
              <a:srgbClr val="A3D1FD"/>
            </a:solidFill>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304925" y="2757925"/>
            <a:ext cx="4458283" cy="4435992"/>
          </a:xfrm>
          <a:custGeom>
            <a:avLst/>
            <a:gdLst/>
            <a:ahLst/>
            <a:cxnLst/>
            <a:rect l="l" t="t" r="r" b="b"/>
            <a:pathLst>
              <a:path w="4458283" h="4435992">
                <a:moveTo>
                  <a:pt x="0" y="0"/>
                </a:moveTo>
                <a:lnTo>
                  <a:pt x="4458283" y="0"/>
                </a:lnTo>
                <a:lnTo>
                  <a:pt x="4458283" y="4435992"/>
                </a:lnTo>
                <a:lnTo>
                  <a:pt x="0" y="4435992"/>
                </a:lnTo>
                <a:lnTo>
                  <a:pt x="0" y="0"/>
                </a:lnTo>
                <a:close/>
              </a:path>
            </a:pathLst>
          </a:custGeom>
          <a:blipFill>
            <a:blip r:embed="rId7"/>
            <a:stretch>
              <a:fillRect/>
            </a:stretch>
          </a:blipFill>
        </p:spPr>
        <p:txBody>
          <a:bodyPr/>
          <a:lstStyle/>
          <a:p>
            <a:endParaRPr lang="en-US"/>
          </a:p>
        </p:txBody>
      </p:sp>
      <p:sp>
        <p:nvSpPr>
          <p:cNvPr id="24" name="TextBox 24"/>
          <p:cNvSpPr txBox="1"/>
          <p:nvPr/>
        </p:nvSpPr>
        <p:spPr>
          <a:xfrm>
            <a:off x="8041220" y="1006423"/>
            <a:ext cx="7647587"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NATA</a:t>
            </a:r>
          </a:p>
        </p:txBody>
      </p:sp>
      <p:sp>
        <p:nvSpPr>
          <p:cNvPr id="25" name="TextBox 25"/>
          <p:cNvSpPr txBox="1"/>
          <p:nvPr/>
        </p:nvSpPr>
        <p:spPr>
          <a:xfrm>
            <a:off x="8041220" y="2786522"/>
            <a:ext cx="7647587"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UPDATE</a:t>
            </a:r>
          </a:p>
        </p:txBody>
      </p:sp>
      <p:sp>
        <p:nvSpPr>
          <p:cNvPr id="26" name="TextBox 26"/>
          <p:cNvSpPr txBox="1"/>
          <p:nvPr/>
        </p:nvSpPr>
        <p:spPr>
          <a:xfrm>
            <a:off x="8041220" y="1878930"/>
            <a:ext cx="7647587"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BYLAWS</a:t>
            </a:r>
          </a:p>
        </p:txBody>
      </p:sp>
      <p:sp>
        <p:nvSpPr>
          <p:cNvPr id="27" name="TextBox 27"/>
          <p:cNvSpPr txBox="1"/>
          <p:nvPr/>
        </p:nvSpPr>
        <p:spPr>
          <a:xfrm>
            <a:off x="8171490" y="4106419"/>
            <a:ext cx="9218080" cy="4572000"/>
          </a:xfrm>
          <a:prstGeom prst="rect">
            <a:avLst/>
          </a:prstGeom>
        </p:spPr>
        <p:txBody>
          <a:bodyPr lIns="0" tIns="0" rIns="0" bIns="0" rtlCol="0" anchor="t">
            <a:spAutoFit/>
          </a:bodyPr>
          <a:lstStyle/>
          <a:p>
            <a:pPr algn="just">
              <a:lnSpc>
                <a:spcPts val="2788"/>
              </a:lnSpc>
            </a:pPr>
            <a:r>
              <a:rPr lang="en-US" sz="2323">
                <a:solidFill>
                  <a:srgbClr val="FFFFFF"/>
                </a:solidFill>
                <a:latin typeface="Open Sauce"/>
                <a:ea typeface="Open Sauce"/>
                <a:cs typeface="Open Sauce"/>
                <a:sym typeface="Open Sauce"/>
              </a:rPr>
              <a:t>The NATA is an inclusive organization that represents athletic trainers and wants all professional members to have a voice and the right to vote on membership matters. </a:t>
            </a:r>
          </a:p>
          <a:p>
            <a:pPr algn="just">
              <a:lnSpc>
                <a:spcPts val="2788"/>
              </a:lnSpc>
            </a:pPr>
            <a:endParaRPr lang="en-US" sz="2323">
              <a:solidFill>
                <a:srgbClr val="FFFFFF"/>
              </a:solidFill>
              <a:latin typeface="Open Sauce"/>
              <a:ea typeface="Open Sauce"/>
              <a:cs typeface="Open Sauce"/>
              <a:sym typeface="Open Sauce"/>
            </a:endParaRPr>
          </a:p>
          <a:p>
            <a:pPr algn="just">
              <a:lnSpc>
                <a:spcPts val="2788"/>
              </a:lnSpc>
            </a:pPr>
            <a:r>
              <a:rPr lang="en-US" sz="2323">
                <a:solidFill>
                  <a:srgbClr val="FFFFFF"/>
                </a:solidFill>
                <a:latin typeface="Open Sauce"/>
                <a:ea typeface="Open Sauce"/>
                <a:cs typeface="Open Sauce"/>
                <a:sym typeface="Open Sauce"/>
              </a:rPr>
              <a:t>The NATA prides itself on representation and advocacy for the athletic training profession, prioritizing our member-driven strategic plan and commitments, we welcome all perspectives within the profession.</a:t>
            </a:r>
          </a:p>
          <a:p>
            <a:pPr algn="just">
              <a:lnSpc>
                <a:spcPts val="2788"/>
              </a:lnSpc>
            </a:pPr>
            <a:endParaRPr lang="en-US" sz="2323">
              <a:solidFill>
                <a:srgbClr val="FFFFFF"/>
              </a:solidFill>
              <a:latin typeface="Open Sauce"/>
              <a:ea typeface="Open Sauce"/>
              <a:cs typeface="Open Sauce"/>
              <a:sym typeface="Open Sauce"/>
            </a:endParaRPr>
          </a:p>
          <a:p>
            <a:pPr algn="just">
              <a:lnSpc>
                <a:spcPts val="2788"/>
              </a:lnSpc>
            </a:pPr>
            <a:r>
              <a:rPr lang="en-US" sz="2323">
                <a:solidFill>
                  <a:srgbClr val="FFFFFF"/>
                </a:solidFill>
                <a:latin typeface="Open Sauce"/>
                <a:ea typeface="Open Sauce"/>
                <a:cs typeface="Open Sauce"/>
                <a:sym typeface="Open Sauce"/>
              </a:rPr>
              <a:t>The NATA is a membership organization rather than a credentialing body that recognizes state regulatory requirements are mandatory and legal for AT practice.</a:t>
            </a:r>
          </a:p>
          <a:p>
            <a:pPr algn="just">
              <a:lnSpc>
                <a:spcPts val="2788"/>
              </a:lnSpc>
            </a:pPr>
            <a:endParaRPr lang="en-US" sz="2323">
              <a:solidFill>
                <a:srgbClr val="FFFFFF"/>
              </a:solidFill>
              <a:latin typeface="Open Sauce"/>
              <a:ea typeface="Open Sauce"/>
              <a:cs typeface="Open Sauce"/>
              <a:sym typeface="Open Sauc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12719376" y="-976523"/>
            <a:ext cx="6794162" cy="5833822"/>
            <a:chOff x="0" y="0"/>
            <a:chExt cx="1956766" cy="1680181"/>
          </a:xfrm>
        </p:grpSpPr>
        <p:sp>
          <p:nvSpPr>
            <p:cNvPr id="4" name="Freeform 4"/>
            <p:cNvSpPr/>
            <p:nvPr/>
          </p:nvSpPr>
          <p:spPr>
            <a:xfrm>
              <a:off x="918" y="0"/>
              <a:ext cx="1954929" cy="1680181"/>
            </a:xfrm>
            <a:custGeom>
              <a:avLst/>
              <a:gdLst/>
              <a:ahLst/>
              <a:cxnLst/>
              <a:rect l="l" t="t" r="r" b="b"/>
              <a:pathLst>
                <a:path w="1954929" h="1680181">
                  <a:moveTo>
                    <a:pt x="1953169" y="851166"/>
                  </a:moveTo>
                  <a:lnTo>
                    <a:pt x="1755327" y="1669106"/>
                  </a:lnTo>
                  <a:cubicBezTo>
                    <a:pt x="1753755" y="1675604"/>
                    <a:pt x="1747938" y="1680181"/>
                    <a:pt x="1741253" y="1680181"/>
                  </a:cubicBezTo>
                  <a:lnTo>
                    <a:pt x="213677" y="1680181"/>
                  </a:lnTo>
                  <a:cubicBezTo>
                    <a:pt x="206991" y="1680181"/>
                    <a:pt x="201175" y="1675604"/>
                    <a:pt x="199603" y="1669106"/>
                  </a:cubicBezTo>
                  <a:lnTo>
                    <a:pt x="1761" y="851166"/>
                  </a:lnTo>
                  <a:cubicBezTo>
                    <a:pt x="0" y="843887"/>
                    <a:pt x="0" y="836294"/>
                    <a:pt x="1761" y="829015"/>
                  </a:cubicBezTo>
                  <a:lnTo>
                    <a:pt x="199603" y="11076"/>
                  </a:lnTo>
                  <a:cubicBezTo>
                    <a:pt x="201175" y="4577"/>
                    <a:pt x="206991" y="0"/>
                    <a:pt x="213677" y="0"/>
                  </a:cubicBezTo>
                  <a:lnTo>
                    <a:pt x="1741253" y="0"/>
                  </a:lnTo>
                  <a:cubicBezTo>
                    <a:pt x="1747938" y="0"/>
                    <a:pt x="1753755" y="4577"/>
                    <a:pt x="1755327" y="11076"/>
                  </a:cubicBezTo>
                  <a:lnTo>
                    <a:pt x="1953169" y="829015"/>
                  </a:lnTo>
                  <a:cubicBezTo>
                    <a:pt x="1954929" y="836294"/>
                    <a:pt x="1954929" y="843887"/>
                    <a:pt x="1953169" y="851166"/>
                  </a:cubicBezTo>
                  <a:close/>
                </a:path>
              </a:pathLst>
            </a:custGeom>
            <a:solidFill>
              <a:srgbClr val="A3D1FD"/>
            </a:solidFill>
          </p:spPr>
          <p:txBody>
            <a:bodyPr/>
            <a:lstStyle/>
            <a:p>
              <a:endParaRPr lang="en-US"/>
            </a:p>
          </p:txBody>
        </p:sp>
        <p:sp>
          <p:nvSpPr>
            <p:cNvPr id="5" name="TextBox 5"/>
            <p:cNvSpPr txBox="1"/>
            <p:nvPr/>
          </p:nvSpPr>
          <p:spPr>
            <a:xfrm>
              <a:off x="114300" y="-38100"/>
              <a:ext cx="1728166" cy="1718281"/>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1207257" y="4060087"/>
            <a:ext cx="6794162" cy="7283416"/>
            <a:chOff x="0" y="0"/>
            <a:chExt cx="1956766" cy="2097674"/>
          </a:xfrm>
        </p:grpSpPr>
        <p:sp>
          <p:nvSpPr>
            <p:cNvPr id="7" name="Freeform 7"/>
            <p:cNvSpPr/>
            <p:nvPr/>
          </p:nvSpPr>
          <p:spPr>
            <a:xfrm>
              <a:off x="736" y="0"/>
              <a:ext cx="1955294" cy="2097674"/>
            </a:xfrm>
            <a:custGeom>
              <a:avLst/>
              <a:gdLst/>
              <a:ahLst/>
              <a:cxnLst/>
              <a:rect l="l" t="t" r="r" b="b"/>
              <a:pathLst>
                <a:path w="1955294" h="2097674">
                  <a:moveTo>
                    <a:pt x="1953862" y="1060024"/>
                  </a:moveTo>
                  <a:lnTo>
                    <a:pt x="1754997" y="2086487"/>
                  </a:lnTo>
                  <a:cubicBezTo>
                    <a:pt x="1753738" y="2092983"/>
                    <a:pt x="1748051" y="2097674"/>
                    <a:pt x="1741435" y="2097674"/>
                  </a:cubicBezTo>
                  <a:lnTo>
                    <a:pt x="213859" y="2097674"/>
                  </a:lnTo>
                  <a:cubicBezTo>
                    <a:pt x="207243" y="2097674"/>
                    <a:pt x="201555" y="2092983"/>
                    <a:pt x="200297" y="2086487"/>
                  </a:cubicBezTo>
                  <a:lnTo>
                    <a:pt x="1431" y="1060024"/>
                  </a:lnTo>
                  <a:cubicBezTo>
                    <a:pt x="0" y="1052635"/>
                    <a:pt x="0" y="1045040"/>
                    <a:pt x="1431" y="1037650"/>
                  </a:cubicBezTo>
                  <a:lnTo>
                    <a:pt x="200297" y="11187"/>
                  </a:lnTo>
                  <a:cubicBezTo>
                    <a:pt x="201555" y="4691"/>
                    <a:pt x="207243" y="0"/>
                    <a:pt x="213859" y="0"/>
                  </a:cubicBezTo>
                  <a:lnTo>
                    <a:pt x="1741435" y="0"/>
                  </a:lnTo>
                  <a:cubicBezTo>
                    <a:pt x="1748051" y="0"/>
                    <a:pt x="1753738" y="4691"/>
                    <a:pt x="1754997" y="11187"/>
                  </a:cubicBezTo>
                  <a:lnTo>
                    <a:pt x="1953862" y="1037650"/>
                  </a:lnTo>
                  <a:cubicBezTo>
                    <a:pt x="1955294" y="1045040"/>
                    <a:pt x="1955294" y="1052635"/>
                    <a:pt x="1953862" y="1060024"/>
                  </a:cubicBezTo>
                  <a:close/>
                </a:path>
              </a:pathLst>
            </a:custGeom>
            <a:solidFill>
              <a:srgbClr val="A3D1FD"/>
            </a:solidFill>
          </p:spPr>
          <p:txBody>
            <a:bodyPr/>
            <a:lstStyle/>
            <a:p>
              <a:endParaRPr lang="en-US"/>
            </a:p>
          </p:txBody>
        </p:sp>
        <p:sp>
          <p:nvSpPr>
            <p:cNvPr id="8" name="TextBox 8"/>
            <p:cNvSpPr txBox="1"/>
            <p:nvPr/>
          </p:nvSpPr>
          <p:spPr>
            <a:xfrm>
              <a:off x="114300" y="-38100"/>
              <a:ext cx="1728166" cy="2135774"/>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7635938" y="50872"/>
            <a:ext cx="4953645" cy="10185256"/>
          </a:xfrm>
          <a:custGeom>
            <a:avLst/>
            <a:gdLst/>
            <a:ahLst/>
            <a:cxnLst/>
            <a:rect l="l" t="t" r="r" b="b"/>
            <a:pathLst>
              <a:path w="4953645" h="10185256">
                <a:moveTo>
                  <a:pt x="0" y="0"/>
                </a:moveTo>
                <a:lnTo>
                  <a:pt x="4953645" y="0"/>
                </a:lnTo>
                <a:lnTo>
                  <a:pt x="4953645" y="10185256"/>
                </a:lnTo>
                <a:lnTo>
                  <a:pt x="0" y="10185256"/>
                </a:lnTo>
                <a:lnTo>
                  <a:pt x="0" y="0"/>
                </a:lnTo>
                <a:close/>
              </a:path>
            </a:pathLst>
          </a:custGeom>
          <a:blipFill>
            <a:blip r:embed="rId3"/>
            <a:stretch>
              <a:fillRect t="-1569" b="-1569"/>
            </a:stretch>
          </a:blipFill>
        </p:spPr>
        <p:txBody>
          <a:bodyPr/>
          <a:lstStyle/>
          <a:p>
            <a:endParaRPr lang="en-US"/>
          </a:p>
        </p:txBody>
      </p:sp>
      <p:grpSp>
        <p:nvGrpSpPr>
          <p:cNvPr id="10" name="Group 10"/>
          <p:cNvGrpSpPr/>
          <p:nvPr/>
        </p:nvGrpSpPr>
        <p:grpSpPr>
          <a:xfrm>
            <a:off x="11180451" y="3261849"/>
            <a:ext cx="6811190" cy="5853367"/>
            <a:chOff x="0" y="0"/>
            <a:chExt cx="812800" cy="698500"/>
          </a:xfrm>
        </p:grpSpPr>
        <p:sp>
          <p:nvSpPr>
            <p:cNvPr id="11" name="Freeform 11"/>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solidFill>
              <a:srgbClr val="A3D1FD"/>
            </a:solidFill>
          </p:spPr>
          <p:txBody>
            <a:bodyPr/>
            <a:lstStyle/>
            <a:p>
              <a:endParaRPr lang="en-US"/>
            </a:p>
          </p:txBody>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1515236" y="3490993"/>
            <a:ext cx="6277909" cy="5395078"/>
            <a:chOff x="0" y="0"/>
            <a:chExt cx="812800" cy="698500"/>
          </a:xfrm>
        </p:grpSpPr>
        <p:sp>
          <p:nvSpPr>
            <p:cNvPr id="14" name="Freeform 14"/>
            <p:cNvSpPr/>
            <p:nvPr/>
          </p:nvSpPr>
          <p:spPr>
            <a:xfrm>
              <a:off x="6394" y="0"/>
              <a:ext cx="800013" cy="698500"/>
            </a:xfrm>
            <a:custGeom>
              <a:avLst/>
              <a:gdLst/>
              <a:ahLst/>
              <a:cxnLst/>
              <a:rect l="l" t="t" r="r" b="b"/>
              <a:pathLst>
                <a:path w="800013" h="698500">
                  <a:moveTo>
                    <a:pt x="789661" y="378030"/>
                  </a:moveTo>
                  <a:lnTo>
                    <a:pt x="619951" y="669720"/>
                  </a:lnTo>
                  <a:cubicBezTo>
                    <a:pt x="609584" y="687538"/>
                    <a:pt x="590524" y="698500"/>
                    <a:pt x="569910" y="698500"/>
                  </a:cubicBezTo>
                  <a:lnTo>
                    <a:pt x="230102" y="698500"/>
                  </a:lnTo>
                  <a:cubicBezTo>
                    <a:pt x="209488" y="698500"/>
                    <a:pt x="190428" y="687538"/>
                    <a:pt x="180061" y="669720"/>
                  </a:cubicBezTo>
                  <a:lnTo>
                    <a:pt x="10351" y="378030"/>
                  </a:lnTo>
                  <a:cubicBezTo>
                    <a:pt x="0" y="360239"/>
                    <a:pt x="0" y="338261"/>
                    <a:pt x="10351" y="320470"/>
                  </a:cubicBezTo>
                  <a:lnTo>
                    <a:pt x="180061" y="28780"/>
                  </a:lnTo>
                  <a:cubicBezTo>
                    <a:pt x="190428" y="10962"/>
                    <a:pt x="209488" y="0"/>
                    <a:pt x="230102" y="0"/>
                  </a:cubicBezTo>
                  <a:lnTo>
                    <a:pt x="569910" y="0"/>
                  </a:lnTo>
                  <a:cubicBezTo>
                    <a:pt x="590524" y="0"/>
                    <a:pt x="609584" y="10962"/>
                    <a:pt x="619951" y="28780"/>
                  </a:cubicBezTo>
                  <a:lnTo>
                    <a:pt x="789661" y="320470"/>
                  </a:lnTo>
                  <a:cubicBezTo>
                    <a:pt x="800012" y="338261"/>
                    <a:pt x="800012" y="360239"/>
                    <a:pt x="789661" y="378030"/>
                  </a:cubicBezTo>
                  <a:close/>
                </a:path>
              </a:pathLst>
            </a:custGeom>
            <a:blipFill>
              <a:blip r:embed="rId4"/>
              <a:stretch>
                <a:fillRect l="-30689" r="-1129"/>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15" name="Group 15"/>
          <p:cNvGrpSpPr/>
          <p:nvPr/>
        </p:nvGrpSpPr>
        <p:grpSpPr>
          <a:xfrm>
            <a:off x="11908629" y="106163"/>
            <a:ext cx="4379265" cy="3763431"/>
            <a:chOff x="0" y="0"/>
            <a:chExt cx="812800" cy="698500"/>
          </a:xfrm>
        </p:grpSpPr>
        <p:sp>
          <p:nvSpPr>
            <p:cNvPr id="16" name="Freeform 16"/>
            <p:cNvSpPr/>
            <p:nvPr/>
          </p:nvSpPr>
          <p:spPr>
            <a:xfrm>
              <a:off x="5432" y="0"/>
              <a:ext cx="801937" cy="698500"/>
            </a:xfrm>
            <a:custGeom>
              <a:avLst/>
              <a:gdLst/>
              <a:ahLst/>
              <a:cxnLst/>
              <a:rect l="l" t="t" r="r" b="b"/>
              <a:pathLst>
                <a:path w="801937" h="698500">
                  <a:moveTo>
                    <a:pt x="793143" y="373699"/>
                  </a:moveTo>
                  <a:lnTo>
                    <a:pt x="618393" y="674051"/>
                  </a:lnTo>
                  <a:cubicBezTo>
                    <a:pt x="609586" y="689188"/>
                    <a:pt x="593395" y="698500"/>
                    <a:pt x="575882" y="698500"/>
                  </a:cubicBezTo>
                  <a:lnTo>
                    <a:pt x="226054" y="698500"/>
                  </a:lnTo>
                  <a:cubicBezTo>
                    <a:pt x="208541" y="698500"/>
                    <a:pt x="192350" y="689188"/>
                    <a:pt x="183543" y="674051"/>
                  </a:cubicBezTo>
                  <a:lnTo>
                    <a:pt x="8793" y="373699"/>
                  </a:lnTo>
                  <a:cubicBezTo>
                    <a:pt x="0" y="358586"/>
                    <a:pt x="0" y="339914"/>
                    <a:pt x="8793" y="324801"/>
                  </a:cubicBezTo>
                  <a:lnTo>
                    <a:pt x="183543" y="24449"/>
                  </a:lnTo>
                  <a:cubicBezTo>
                    <a:pt x="192350" y="9312"/>
                    <a:pt x="208541" y="0"/>
                    <a:pt x="226054" y="0"/>
                  </a:cubicBezTo>
                  <a:lnTo>
                    <a:pt x="575882" y="0"/>
                  </a:lnTo>
                  <a:cubicBezTo>
                    <a:pt x="593395" y="0"/>
                    <a:pt x="609586" y="9312"/>
                    <a:pt x="618393" y="24449"/>
                  </a:cubicBezTo>
                  <a:lnTo>
                    <a:pt x="793143" y="324801"/>
                  </a:lnTo>
                  <a:cubicBezTo>
                    <a:pt x="801936" y="339914"/>
                    <a:pt x="801936" y="358586"/>
                    <a:pt x="793143" y="373699"/>
                  </a:cubicBezTo>
                  <a:close/>
                </a:path>
              </a:pathLst>
            </a:custGeom>
            <a:solidFill>
              <a:srgbClr val="A3D1FD"/>
            </a:solidFill>
          </p:spPr>
          <p:txBody>
            <a:bodyPr/>
            <a:lstStyle/>
            <a:p>
              <a:endParaRPr lang="en-US"/>
            </a:p>
          </p:txBody>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2251502" y="335489"/>
            <a:ext cx="4036392" cy="3468774"/>
            <a:chOff x="0" y="0"/>
            <a:chExt cx="812800" cy="698500"/>
          </a:xfrm>
        </p:grpSpPr>
        <p:sp>
          <p:nvSpPr>
            <p:cNvPr id="19" name="Freeform 19"/>
            <p:cNvSpPr/>
            <p:nvPr/>
          </p:nvSpPr>
          <p:spPr>
            <a:xfrm>
              <a:off x="5893" y="0"/>
              <a:ext cx="801014" cy="698500"/>
            </a:xfrm>
            <a:custGeom>
              <a:avLst/>
              <a:gdLst/>
              <a:ahLst/>
              <a:cxnLst/>
              <a:rect l="l" t="t" r="r" b="b"/>
              <a:pathLst>
                <a:path w="801014" h="698500">
                  <a:moveTo>
                    <a:pt x="791474" y="375776"/>
                  </a:moveTo>
                  <a:lnTo>
                    <a:pt x="619140" y="671974"/>
                  </a:lnTo>
                  <a:cubicBezTo>
                    <a:pt x="609585" y="688397"/>
                    <a:pt x="592018" y="698500"/>
                    <a:pt x="573019" y="698500"/>
                  </a:cubicBezTo>
                  <a:lnTo>
                    <a:pt x="227995" y="698500"/>
                  </a:lnTo>
                  <a:cubicBezTo>
                    <a:pt x="208996" y="698500"/>
                    <a:pt x="191429" y="688397"/>
                    <a:pt x="181874" y="671974"/>
                  </a:cubicBezTo>
                  <a:lnTo>
                    <a:pt x="9540" y="375776"/>
                  </a:lnTo>
                  <a:cubicBezTo>
                    <a:pt x="0" y="359379"/>
                    <a:pt x="0" y="339121"/>
                    <a:pt x="9540" y="322724"/>
                  </a:cubicBezTo>
                  <a:lnTo>
                    <a:pt x="181874" y="26526"/>
                  </a:lnTo>
                  <a:cubicBezTo>
                    <a:pt x="191429" y="10103"/>
                    <a:pt x="208996" y="0"/>
                    <a:pt x="227995" y="0"/>
                  </a:cubicBezTo>
                  <a:lnTo>
                    <a:pt x="573019" y="0"/>
                  </a:lnTo>
                  <a:cubicBezTo>
                    <a:pt x="592018" y="0"/>
                    <a:pt x="609585" y="10103"/>
                    <a:pt x="619140" y="26526"/>
                  </a:cubicBezTo>
                  <a:lnTo>
                    <a:pt x="791474" y="322724"/>
                  </a:lnTo>
                  <a:cubicBezTo>
                    <a:pt x="801014" y="339121"/>
                    <a:pt x="801014" y="359379"/>
                    <a:pt x="791474" y="375776"/>
                  </a:cubicBezTo>
                  <a:close/>
                </a:path>
              </a:pathLst>
            </a:custGeom>
            <a:blipFill>
              <a:blip r:embed="rId5"/>
              <a:stretch>
                <a:fillRect l="-15809" r="-15809"/>
              </a:stretch>
            </a:blipFill>
            <a:ln w="85725" cap="sq">
              <a:gradFill>
                <a:gsLst>
                  <a:gs pos="0">
                    <a:srgbClr val="E6E6E6">
                      <a:alpha val="100000"/>
                    </a:srgbClr>
                  </a:gs>
                  <a:gs pos="100000">
                    <a:srgbClr val="FFFFFF">
                      <a:alpha val="100000"/>
                    </a:srgbClr>
                  </a:gs>
                </a:gsLst>
                <a:lin ang="0"/>
              </a:gradFill>
              <a:prstDash val="solid"/>
              <a:miter/>
            </a:ln>
          </p:spPr>
          <p:txBody>
            <a:bodyPr/>
            <a:lstStyle/>
            <a:p>
              <a:endParaRPr lang="en-US"/>
            </a:p>
          </p:txBody>
        </p:sp>
      </p:grpSp>
      <p:sp>
        <p:nvSpPr>
          <p:cNvPr id="20" name="Freeform 20"/>
          <p:cNvSpPr/>
          <p:nvPr/>
        </p:nvSpPr>
        <p:spPr>
          <a:xfrm>
            <a:off x="16725455" y="8606519"/>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6">
              <a:extLst>
                <a:ext uri="{96DAC541-7B7A-43D3-8B79-37D633B846F1}">
                  <asvg:svgBlip xmlns:asvg="http://schemas.microsoft.com/office/drawing/2016/SVG/main" r:embed="rId7"/>
                </a:ext>
              </a:extLst>
            </a:blip>
            <a:stretch>
              <a:fillRect r="-47092"/>
            </a:stretch>
          </a:blipFill>
        </p:spPr>
        <p:txBody>
          <a:bodyPr/>
          <a:lstStyle/>
          <a:p>
            <a:endParaRPr lang="en-US"/>
          </a:p>
        </p:txBody>
      </p:sp>
      <p:grpSp>
        <p:nvGrpSpPr>
          <p:cNvPr id="21" name="Group 21"/>
          <p:cNvGrpSpPr/>
          <p:nvPr/>
        </p:nvGrpSpPr>
        <p:grpSpPr>
          <a:xfrm>
            <a:off x="667399" y="9487958"/>
            <a:ext cx="2232980" cy="538071"/>
            <a:chOff x="0" y="0"/>
            <a:chExt cx="2898754" cy="698500"/>
          </a:xfrm>
        </p:grpSpPr>
        <p:sp>
          <p:nvSpPr>
            <p:cNvPr id="22" name="Freeform 22"/>
            <p:cNvSpPr/>
            <p:nvPr/>
          </p:nvSpPr>
          <p:spPr>
            <a:xfrm>
              <a:off x="3329" y="0"/>
              <a:ext cx="2892096" cy="698500"/>
            </a:xfrm>
            <a:custGeom>
              <a:avLst/>
              <a:gdLst/>
              <a:ahLst/>
              <a:cxnLst/>
              <a:rect l="l" t="t" r="r" b="b"/>
              <a:pathLst>
                <a:path w="2892096" h="698500">
                  <a:moveTo>
                    <a:pt x="2886707" y="364234"/>
                  </a:moveTo>
                  <a:lnTo>
                    <a:pt x="2700943" y="683516"/>
                  </a:lnTo>
                  <a:cubicBezTo>
                    <a:pt x="2695545" y="692793"/>
                    <a:pt x="2685622" y="698500"/>
                    <a:pt x="2674889" y="698500"/>
                  </a:cubicBezTo>
                  <a:lnTo>
                    <a:pt x="217206" y="698500"/>
                  </a:lnTo>
                  <a:cubicBezTo>
                    <a:pt x="206474" y="698500"/>
                    <a:pt x="196551" y="692793"/>
                    <a:pt x="191153" y="683516"/>
                  </a:cubicBezTo>
                  <a:lnTo>
                    <a:pt x="5389" y="364234"/>
                  </a:lnTo>
                  <a:cubicBezTo>
                    <a:pt x="0" y="354971"/>
                    <a:pt x="0" y="343529"/>
                    <a:pt x="5389" y="334266"/>
                  </a:cubicBezTo>
                  <a:lnTo>
                    <a:pt x="191153" y="14984"/>
                  </a:lnTo>
                  <a:cubicBezTo>
                    <a:pt x="196551" y="5707"/>
                    <a:pt x="206474" y="0"/>
                    <a:pt x="217206" y="0"/>
                  </a:cubicBezTo>
                  <a:lnTo>
                    <a:pt x="2674889" y="0"/>
                  </a:lnTo>
                  <a:cubicBezTo>
                    <a:pt x="2685622" y="0"/>
                    <a:pt x="2695545" y="5707"/>
                    <a:pt x="2700943" y="14984"/>
                  </a:cubicBezTo>
                  <a:lnTo>
                    <a:pt x="2886707" y="334266"/>
                  </a:lnTo>
                  <a:cubicBezTo>
                    <a:pt x="2892096" y="343529"/>
                    <a:pt x="2892096" y="354971"/>
                    <a:pt x="2886707" y="364234"/>
                  </a:cubicBezTo>
                  <a:close/>
                </a:path>
              </a:pathLst>
            </a:custGeom>
            <a:solidFill>
              <a:srgbClr val="000000"/>
            </a:solidFill>
          </p:spPr>
          <p:txBody>
            <a:bodyPr/>
            <a:lstStyle/>
            <a:p>
              <a:endParaRPr lang="en-US"/>
            </a:p>
          </p:txBody>
        </p:sp>
        <p:sp>
          <p:nvSpPr>
            <p:cNvPr id="23" name="TextBox 23"/>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593683" y="7337440"/>
            <a:ext cx="2297097" cy="1974068"/>
            <a:chOff x="0" y="0"/>
            <a:chExt cx="812800" cy="698500"/>
          </a:xfrm>
        </p:grpSpPr>
        <p:sp>
          <p:nvSpPr>
            <p:cNvPr id="25" name="Freeform 25"/>
            <p:cNvSpPr/>
            <p:nvPr/>
          </p:nvSpPr>
          <p:spPr>
            <a:xfrm>
              <a:off x="10355" y="0"/>
              <a:ext cx="792090" cy="698500"/>
            </a:xfrm>
            <a:custGeom>
              <a:avLst/>
              <a:gdLst/>
              <a:ahLst/>
              <a:cxnLst/>
              <a:rect l="l" t="t" r="r" b="b"/>
              <a:pathLst>
                <a:path w="792090" h="698500">
                  <a:moveTo>
                    <a:pt x="775327" y="395860"/>
                  </a:moveTo>
                  <a:lnTo>
                    <a:pt x="626363" y="651890"/>
                  </a:lnTo>
                  <a:cubicBezTo>
                    <a:pt x="609574" y="680747"/>
                    <a:pt x="578706" y="698500"/>
                    <a:pt x="545320" y="698500"/>
                  </a:cubicBezTo>
                  <a:lnTo>
                    <a:pt x="246770" y="698500"/>
                  </a:lnTo>
                  <a:cubicBezTo>
                    <a:pt x="213384" y="698500"/>
                    <a:pt x="182516" y="680747"/>
                    <a:pt x="165727" y="651890"/>
                  </a:cubicBezTo>
                  <a:lnTo>
                    <a:pt x="16763" y="395860"/>
                  </a:lnTo>
                  <a:cubicBezTo>
                    <a:pt x="0" y="367048"/>
                    <a:pt x="0" y="331452"/>
                    <a:pt x="16763" y="302640"/>
                  </a:cubicBezTo>
                  <a:lnTo>
                    <a:pt x="165727" y="46610"/>
                  </a:lnTo>
                  <a:cubicBezTo>
                    <a:pt x="182516" y="17753"/>
                    <a:pt x="213384" y="0"/>
                    <a:pt x="246770" y="0"/>
                  </a:cubicBezTo>
                  <a:lnTo>
                    <a:pt x="545320" y="0"/>
                  </a:lnTo>
                  <a:cubicBezTo>
                    <a:pt x="578706" y="0"/>
                    <a:pt x="609574" y="17753"/>
                    <a:pt x="626363" y="46610"/>
                  </a:cubicBezTo>
                  <a:lnTo>
                    <a:pt x="775327" y="302640"/>
                  </a:lnTo>
                  <a:cubicBezTo>
                    <a:pt x="792090" y="331452"/>
                    <a:pt x="792090" y="367048"/>
                    <a:pt x="775327" y="395860"/>
                  </a:cubicBezTo>
                  <a:close/>
                </a:path>
              </a:pathLst>
            </a:custGeom>
            <a:solidFill>
              <a:srgbClr val="000000"/>
            </a:solidFill>
          </p:spPr>
          <p:txBody>
            <a:bodyPr/>
            <a:lstStyle/>
            <a:p>
              <a:endParaRPr lang="en-US"/>
            </a:p>
          </p:txBody>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766875" y="7515872"/>
            <a:ext cx="1916685" cy="1647151"/>
            <a:chOff x="0" y="0"/>
            <a:chExt cx="812800" cy="698500"/>
          </a:xfrm>
        </p:grpSpPr>
        <p:sp>
          <p:nvSpPr>
            <p:cNvPr id="28" name="Freeform 28"/>
            <p:cNvSpPr/>
            <p:nvPr/>
          </p:nvSpPr>
          <p:spPr>
            <a:xfrm>
              <a:off x="12410" y="0"/>
              <a:ext cx="787980" cy="698500"/>
            </a:xfrm>
            <a:custGeom>
              <a:avLst/>
              <a:gdLst/>
              <a:ahLst/>
              <a:cxnLst/>
              <a:rect l="l" t="t" r="r" b="b"/>
              <a:pathLst>
                <a:path w="787980" h="698500">
                  <a:moveTo>
                    <a:pt x="767889" y="405111"/>
                  </a:moveTo>
                  <a:lnTo>
                    <a:pt x="629691" y="642639"/>
                  </a:lnTo>
                  <a:cubicBezTo>
                    <a:pt x="609569" y="677224"/>
                    <a:pt x="572575" y="698500"/>
                    <a:pt x="532562" y="698500"/>
                  </a:cubicBezTo>
                  <a:lnTo>
                    <a:pt x="255418" y="698500"/>
                  </a:lnTo>
                  <a:cubicBezTo>
                    <a:pt x="215405" y="698500"/>
                    <a:pt x="178411" y="677224"/>
                    <a:pt x="158289" y="642639"/>
                  </a:cubicBezTo>
                  <a:lnTo>
                    <a:pt x="20091" y="405111"/>
                  </a:lnTo>
                  <a:cubicBezTo>
                    <a:pt x="0" y="370580"/>
                    <a:pt x="0" y="327920"/>
                    <a:pt x="20091" y="293389"/>
                  </a:cubicBezTo>
                  <a:lnTo>
                    <a:pt x="158289" y="55861"/>
                  </a:lnTo>
                  <a:cubicBezTo>
                    <a:pt x="178411" y="21276"/>
                    <a:pt x="215405" y="0"/>
                    <a:pt x="255418" y="0"/>
                  </a:cubicBezTo>
                  <a:lnTo>
                    <a:pt x="532562" y="0"/>
                  </a:lnTo>
                  <a:cubicBezTo>
                    <a:pt x="572575" y="0"/>
                    <a:pt x="609569" y="21276"/>
                    <a:pt x="629691" y="55861"/>
                  </a:cubicBezTo>
                  <a:lnTo>
                    <a:pt x="767889" y="293389"/>
                  </a:lnTo>
                  <a:cubicBezTo>
                    <a:pt x="787980" y="327920"/>
                    <a:pt x="787980" y="370580"/>
                    <a:pt x="767889" y="4051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9" name="TextBox 2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30"/>
          <p:cNvSpPr/>
          <p:nvPr/>
        </p:nvSpPr>
        <p:spPr>
          <a:xfrm>
            <a:off x="1113502" y="7899965"/>
            <a:ext cx="1096063" cy="819307"/>
          </a:xfrm>
          <a:custGeom>
            <a:avLst/>
            <a:gdLst/>
            <a:ahLst/>
            <a:cxnLst/>
            <a:rect l="l" t="t" r="r" b="b"/>
            <a:pathLst>
              <a:path w="1096063" h="819307">
                <a:moveTo>
                  <a:pt x="0" y="0"/>
                </a:moveTo>
                <a:lnTo>
                  <a:pt x="1096062" y="0"/>
                </a:lnTo>
                <a:lnTo>
                  <a:pt x="1096062" y="819306"/>
                </a:lnTo>
                <a:lnTo>
                  <a:pt x="0" y="8193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1" name="Freeform 31"/>
          <p:cNvSpPr/>
          <p:nvPr/>
        </p:nvSpPr>
        <p:spPr>
          <a:xfrm>
            <a:off x="15617110" y="2323174"/>
            <a:ext cx="2820326" cy="2820326"/>
          </a:xfrm>
          <a:custGeom>
            <a:avLst/>
            <a:gdLst/>
            <a:ahLst/>
            <a:cxnLst/>
            <a:rect l="l" t="t" r="r" b="b"/>
            <a:pathLst>
              <a:path w="2820326" h="2820326">
                <a:moveTo>
                  <a:pt x="0" y="0"/>
                </a:moveTo>
                <a:lnTo>
                  <a:pt x="2820326" y="0"/>
                </a:lnTo>
                <a:lnTo>
                  <a:pt x="2820326" y="2820326"/>
                </a:lnTo>
                <a:lnTo>
                  <a:pt x="0" y="2820326"/>
                </a:lnTo>
                <a:lnTo>
                  <a:pt x="0" y="0"/>
                </a:lnTo>
                <a:close/>
              </a:path>
            </a:pathLst>
          </a:custGeom>
          <a:blipFill>
            <a:blip r:embed="rId10"/>
            <a:stretch>
              <a:fillRect/>
            </a:stretch>
          </a:blipFill>
        </p:spPr>
        <p:txBody>
          <a:bodyPr/>
          <a:lstStyle/>
          <a:p>
            <a:endParaRPr lang="en-US"/>
          </a:p>
        </p:txBody>
      </p:sp>
      <p:sp>
        <p:nvSpPr>
          <p:cNvPr id="32" name="Freeform 32"/>
          <p:cNvSpPr/>
          <p:nvPr/>
        </p:nvSpPr>
        <p:spPr>
          <a:xfrm>
            <a:off x="3297198" y="50872"/>
            <a:ext cx="4338740" cy="2802024"/>
          </a:xfrm>
          <a:custGeom>
            <a:avLst/>
            <a:gdLst/>
            <a:ahLst/>
            <a:cxnLst/>
            <a:rect l="l" t="t" r="r" b="b"/>
            <a:pathLst>
              <a:path w="4338740" h="2802024">
                <a:moveTo>
                  <a:pt x="0" y="0"/>
                </a:moveTo>
                <a:lnTo>
                  <a:pt x="4338740" y="0"/>
                </a:lnTo>
                <a:lnTo>
                  <a:pt x="4338740" y="2802024"/>
                </a:lnTo>
                <a:lnTo>
                  <a:pt x="0" y="2802024"/>
                </a:lnTo>
                <a:lnTo>
                  <a:pt x="0" y="0"/>
                </a:lnTo>
                <a:close/>
              </a:path>
            </a:pathLst>
          </a:custGeom>
          <a:blipFill>
            <a:blip r:embed="rId11"/>
            <a:stretch>
              <a:fillRect t="-25666" b="-29176"/>
            </a:stretch>
          </a:blipFill>
        </p:spPr>
        <p:txBody>
          <a:bodyPr/>
          <a:lstStyle/>
          <a:p>
            <a:endParaRPr lang="en-US"/>
          </a:p>
        </p:txBody>
      </p:sp>
      <p:sp>
        <p:nvSpPr>
          <p:cNvPr id="33" name="Freeform 33"/>
          <p:cNvSpPr/>
          <p:nvPr/>
        </p:nvSpPr>
        <p:spPr>
          <a:xfrm>
            <a:off x="15766546" y="106163"/>
            <a:ext cx="2521454" cy="2394677"/>
          </a:xfrm>
          <a:custGeom>
            <a:avLst/>
            <a:gdLst/>
            <a:ahLst/>
            <a:cxnLst/>
            <a:rect l="l" t="t" r="r" b="b"/>
            <a:pathLst>
              <a:path w="2521454" h="2394677">
                <a:moveTo>
                  <a:pt x="0" y="0"/>
                </a:moveTo>
                <a:lnTo>
                  <a:pt x="2521454" y="0"/>
                </a:lnTo>
                <a:lnTo>
                  <a:pt x="2521454" y="2394678"/>
                </a:lnTo>
                <a:lnTo>
                  <a:pt x="0" y="2394678"/>
                </a:lnTo>
                <a:lnTo>
                  <a:pt x="0" y="0"/>
                </a:lnTo>
                <a:close/>
              </a:path>
            </a:pathLst>
          </a:custGeom>
          <a:blipFill>
            <a:blip r:embed="rId12"/>
            <a:stretch>
              <a:fillRect/>
            </a:stretch>
          </a:blipFill>
        </p:spPr>
        <p:txBody>
          <a:bodyPr/>
          <a:lstStyle/>
          <a:p>
            <a:endParaRPr lang="en-US"/>
          </a:p>
        </p:txBody>
      </p:sp>
      <p:grpSp>
        <p:nvGrpSpPr>
          <p:cNvPr id="34" name="Group 34"/>
          <p:cNvGrpSpPr/>
          <p:nvPr/>
        </p:nvGrpSpPr>
        <p:grpSpPr>
          <a:xfrm>
            <a:off x="14448886" y="5298723"/>
            <a:ext cx="4153596" cy="4988277"/>
            <a:chOff x="0" y="0"/>
            <a:chExt cx="812800" cy="976135"/>
          </a:xfrm>
        </p:grpSpPr>
        <p:sp>
          <p:nvSpPr>
            <p:cNvPr id="35" name="Freeform 35"/>
            <p:cNvSpPr/>
            <p:nvPr/>
          </p:nvSpPr>
          <p:spPr>
            <a:xfrm>
              <a:off x="6963" y="0"/>
              <a:ext cx="798875" cy="976135"/>
            </a:xfrm>
            <a:custGeom>
              <a:avLst/>
              <a:gdLst/>
              <a:ahLst/>
              <a:cxnLst/>
              <a:rect l="l" t="t" r="r" b="b"/>
              <a:pathLst>
                <a:path w="798875" h="976135">
                  <a:moveTo>
                    <a:pt x="786494" y="534527"/>
                  </a:moveTo>
                  <a:lnTo>
                    <a:pt x="621980" y="929676"/>
                  </a:lnTo>
                  <a:cubicBezTo>
                    <a:pt x="610267" y="957808"/>
                    <a:pt x="582785" y="976135"/>
                    <a:pt x="552311" y="976135"/>
                  </a:cubicBezTo>
                  <a:lnTo>
                    <a:pt x="246563" y="976135"/>
                  </a:lnTo>
                  <a:cubicBezTo>
                    <a:pt x="216089" y="976135"/>
                    <a:pt x="188607" y="957808"/>
                    <a:pt x="176894" y="929676"/>
                  </a:cubicBezTo>
                  <a:lnTo>
                    <a:pt x="12380" y="534527"/>
                  </a:lnTo>
                  <a:cubicBezTo>
                    <a:pt x="0" y="504791"/>
                    <a:pt x="0" y="471344"/>
                    <a:pt x="12380" y="441608"/>
                  </a:cubicBezTo>
                  <a:lnTo>
                    <a:pt x="176894" y="46460"/>
                  </a:lnTo>
                  <a:cubicBezTo>
                    <a:pt x="188607" y="18327"/>
                    <a:pt x="216089" y="0"/>
                    <a:pt x="246563" y="0"/>
                  </a:cubicBezTo>
                  <a:lnTo>
                    <a:pt x="552311" y="0"/>
                  </a:lnTo>
                  <a:cubicBezTo>
                    <a:pt x="582785" y="0"/>
                    <a:pt x="610267" y="18327"/>
                    <a:pt x="621980" y="46460"/>
                  </a:cubicBezTo>
                  <a:lnTo>
                    <a:pt x="786494" y="441608"/>
                  </a:lnTo>
                  <a:cubicBezTo>
                    <a:pt x="798874" y="471344"/>
                    <a:pt x="798874" y="504791"/>
                    <a:pt x="786494" y="534527"/>
                  </a:cubicBezTo>
                  <a:close/>
                </a:path>
              </a:pathLst>
            </a:custGeom>
            <a:blipFill>
              <a:blip r:embed="rId13"/>
              <a:stretch>
                <a:fillRect l="-1268" r="-1268" b="-14353"/>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36" name="Freeform 36"/>
          <p:cNvSpPr/>
          <p:nvPr/>
        </p:nvSpPr>
        <p:spPr>
          <a:xfrm>
            <a:off x="12734541" y="8093325"/>
            <a:ext cx="2399222" cy="2043782"/>
          </a:xfrm>
          <a:custGeom>
            <a:avLst/>
            <a:gdLst/>
            <a:ahLst/>
            <a:cxnLst/>
            <a:rect l="l" t="t" r="r" b="b"/>
            <a:pathLst>
              <a:path w="2399222" h="2043782">
                <a:moveTo>
                  <a:pt x="0" y="0"/>
                </a:moveTo>
                <a:lnTo>
                  <a:pt x="2399222" y="0"/>
                </a:lnTo>
                <a:lnTo>
                  <a:pt x="2399222" y="2043782"/>
                </a:lnTo>
                <a:lnTo>
                  <a:pt x="0" y="2043782"/>
                </a:lnTo>
                <a:lnTo>
                  <a:pt x="0" y="0"/>
                </a:lnTo>
                <a:close/>
              </a:path>
            </a:pathLst>
          </a:custGeom>
          <a:blipFill>
            <a:blip r:embed="rId14"/>
            <a:stretch>
              <a:fillRect/>
            </a:stretch>
          </a:blipFill>
        </p:spPr>
        <p:txBody>
          <a:bodyPr/>
          <a:lstStyle/>
          <a:p>
            <a:endParaRPr lang="en-US"/>
          </a:p>
        </p:txBody>
      </p:sp>
      <p:sp>
        <p:nvSpPr>
          <p:cNvPr id="37" name="Freeform 37"/>
          <p:cNvSpPr/>
          <p:nvPr/>
        </p:nvSpPr>
        <p:spPr>
          <a:xfrm>
            <a:off x="0" y="-245892"/>
            <a:ext cx="3297198" cy="3098788"/>
          </a:xfrm>
          <a:custGeom>
            <a:avLst/>
            <a:gdLst/>
            <a:ahLst/>
            <a:cxnLst/>
            <a:rect l="l" t="t" r="r" b="b"/>
            <a:pathLst>
              <a:path w="3297198" h="3098788">
                <a:moveTo>
                  <a:pt x="0" y="0"/>
                </a:moveTo>
                <a:lnTo>
                  <a:pt x="3297198" y="0"/>
                </a:lnTo>
                <a:lnTo>
                  <a:pt x="3297198" y="3098788"/>
                </a:lnTo>
                <a:lnTo>
                  <a:pt x="0" y="3098788"/>
                </a:lnTo>
                <a:lnTo>
                  <a:pt x="0" y="0"/>
                </a:lnTo>
                <a:close/>
              </a:path>
            </a:pathLst>
          </a:custGeom>
          <a:blipFill>
            <a:blip r:embed="rId15"/>
            <a:stretch>
              <a:fillRect b="-6402"/>
            </a:stretch>
          </a:blipFill>
        </p:spPr>
        <p:txBody>
          <a:bodyPr/>
          <a:lstStyle/>
          <a:p>
            <a:endParaRPr lang="en-US"/>
          </a:p>
        </p:txBody>
      </p:sp>
      <p:sp>
        <p:nvSpPr>
          <p:cNvPr id="38" name="TextBox 38"/>
          <p:cNvSpPr txBox="1"/>
          <p:nvPr/>
        </p:nvSpPr>
        <p:spPr>
          <a:xfrm>
            <a:off x="667399" y="3821667"/>
            <a:ext cx="6038385"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COMMITTEES</a:t>
            </a:r>
          </a:p>
        </p:txBody>
      </p:sp>
      <p:sp>
        <p:nvSpPr>
          <p:cNvPr id="39" name="TextBox 39"/>
          <p:cNvSpPr txBox="1"/>
          <p:nvPr/>
        </p:nvSpPr>
        <p:spPr>
          <a:xfrm>
            <a:off x="771054" y="5171881"/>
            <a:ext cx="6259521" cy="820738"/>
          </a:xfrm>
          <a:prstGeom prst="rect">
            <a:avLst/>
          </a:prstGeom>
        </p:spPr>
        <p:txBody>
          <a:bodyPr wrap="square"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7: to approve Article 7.2 (a) as written</a:t>
            </a:r>
          </a:p>
        </p:txBody>
      </p:sp>
      <p:sp>
        <p:nvSpPr>
          <p:cNvPr id="40" name="TextBox 40"/>
          <p:cNvSpPr txBox="1"/>
          <p:nvPr/>
        </p:nvSpPr>
        <p:spPr>
          <a:xfrm>
            <a:off x="701479" y="9594483"/>
            <a:ext cx="2126719" cy="314325"/>
          </a:xfrm>
          <a:prstGeom prst="rect">
            <a:avLst/>
          </a:prstGeom>
        </p:spPr>
        <p:txBody>
          <a:bodyPr lIns="0" tIns="0" rIns="0" bIns="0" rtlCol="0" anchor="t">
            <a:spAutoFit/>
          </a:bodyPr>
          <a:lstStyle/>
          <a:p>
            <a:pPr algn="ctr">
              <a:lnSpc>
                <a:spcPts val="2432"/>
              </a:lnSpc>
            </a:pPr>
            <a:r>
              <a:rPr lang="en-US" sz="2026" b="1">
                <a:solidFill>
                  <a:srgbClr val="FFFFFF"/>
                </a:solidFill>
                <a:latin typeface="Serithai Expanded Bold"/>
                <a:ea typeface="Serithai Expanded Bold"/>
                <a:cs typeface="Serithai Expanded Bold"/>
                <a:sym typeface="Serithai Expanded Bold"/>
              </a:rPr>
              <a:t>COMMITTEES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50704" y="1170359"/>
            <a:ext cx="18288000" cy="2908477"/>
            <a:chOff x="0" y="0"/>
            <a:chExt cx="1356810" cy="211614"/>
          </a:xfrm>
        </p:grpSpPr>
        <p:sp>
          <p:nvSpPr>
            <p:cNvPr id="4" name="Freeform 4"/>
            <p:cNvSpPr/>
            <p:nvPr/>
          </p:nvSpPr>
          <p:spPr>
            <a:xfrm>
              <a:off x="0" y="0"/>
              <a:ext cx="1356810" cy="211614"/>
            </a:xfrm>
            <a:custGeom>
              <a:avLst/>
              <a:gdLst/>
              <a:ahLst/>
              <a:cxnLst/>
              <a:rect l="l" t="t" r="r" b="b"/>
              <a:pathLst>
                <a:path w="1356810" h="211614">
                  <a:moveTo>
                    <a:pt x="11624" y="0"/>
                  </a:moveTo>
                  <a:lnTo>
                    <a:pt x="1345186" y="0"/>
                  </a:lnTo>
                  <a:cubicBezTo>
                    <a:pt x="1348269" y="0"/>
                    <a:pt x="1351225" y="1225"/>
                    <a:pt x="1353405" y="3405"/>
                  </a:cubicBezTo>
                  <a:cubicBezTo>
                    <a:pt x="1355585" y="5585"/>
                    <a:pt x="1356810" y="8541"/>
                    <a:pt x="1356810" y="11624"/>
                  </a:cubicBezTo>
                  <a:lnTo>
                    <a:pt x="1356810" y="199990"/>
                  </a:lnTo>
                  <a:cubicBezTo>
                    <a:pt x="1356810" y="203073"/>
                    <a:pt x="1355585" y="206030"/>
                    <a:pt x="1353405" y="208210"/>
                  </a:cubicBezTo>
                  <a:cubicBezTo>
                    <a:pt x="1351225" y="210390"/>
                    <a:pt x="1348269" y="211614"/>
                    <a:pt x="1345186" y="211614"/>
                  </a:cubicBezTo>
                  <a:lnTo>
                    <a:pt x="11624" y="211614"/>
                  </a:lnTo>
                  <a:cubicBezTo>
                    <a:pt x="8541" y="211614"/>
                    <a:pt x="5585" y="210390"/>
                    <a:pt x="3405" y="208210"/>
                  </a:cubicBezTo>
                  <a:cubicBezTo>
                    <a:pt x="1225" y="206030"/>
                    <a:pt x="0" y="203073"/>
                    <a:pt x="0" y="199990"/>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24971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 y="6255439"/>
            <a:ext cx="17971438" cy="3510720"/>
            <a:chOff x="0" y="0"/>
            <a:chExt cx="1356810" cy="255432"/>
          </a:xfrm>
        </p:grpSpPr>
        <p:sp>
          <p:nvSpPr>
            <p:cNvPr id="7" name="Freeform 7"/>
            <p:cNvSpPr/>
            <p:nvPr/>
          </p:nvSpPr>
          <p:spPr>
            <a:xfrm>
              <a:off x="0" y="0"/>
              <a:ext cx="1356810" cy="255432"/>
            </a:xfrm>
            <a:custGeom>
              <a:avLst/>
              <a:gdLst/>
              <a:ahLst/>
              <a:cxnLst/>
              <a:rect l="l" t="t" r="r" b="b"/>
              <a:pathLst>
                <a:path w="1356810" h="255432">
                  <a:moveTo>
                    <a:pt x="11624" y="0"/>
                  </a:moveTo>
                  <a:lnTo>
                    <a:pt x="1345186" y="0"/>
                  </a:lnTo>
                  <a:cubicBezTo>
                    <a:pt x="1348269" y="0"/>
                    <a:pt x="1351225" y="1225"/>
                    <a:pt x="1353405" y="3405"/>
                  </a:cubicBezTo>
                  <a:cubicBezTo>
                    <a:pt x="1355585" y="5585"/>
                    <a:pt x="1356810" y="8541"/>
                    <a:pt x="1356810" y="11624"/>
                  </a:cubicBezTo>
                  <a:lnTo>
                    <a:pt x="1356810" y="243808"/>
                  </a:lnTo>
                  <a:cubicBezTo>
                    <a:pt x="1356810" y="246891"/>
                    <a:pt x="1355585" y="249848"/>
                    <a:pt x="1353405" y="252028"/>
                  </a:cubicBezTo>
                  <a:cubicBezTo>
                    <a:pt x="1351225" y="254208"/>
                    <a:pt x="1348269" y="255432"/>
                    <a:pt x="1345186" y="255432"/>
                  </a:cubicBezTo>
                  <a:lnTo>
                    <a:pt x="11624" y="255432"/>
                  </a:lnTo>
                  <a:cubicBezTo>
                    <a:pt x="8541" y="255432"/>
                    <a:pt x="5585" y="254208"/>
                    <a:pt x="3405" y="252028"/>
                  </a:cubicBezTo>
                  <a:cubicBezTo>
                    <a:pt x="1225" y="249848"/>
                    <a:pt x="0" y="246891"/>
                    <a:pt x="0" y="243808"/>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293532"/>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0706" y="1472795"/>
            <a:ext cx="17850731" cy="30511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7.2 (a) Presidential Nominating Committee. </a:t>
            </a:r>
            <a:r>
              <a:rPr lang="en-US" sz="2499">
                <a:solidFill>
                  <a:srgbClr val="A3D1FD"/>
                </a:solidFill>
                <a:latin typeface="Open Sauce"/>
                <a:ea typeface="Open Sauce"/>
                <a:cs typeface="Open Sauce"/>
                <a:sym typeface="Open Sauce"/>
              </a:rPr>
              <a:t>The Presidential Nominating Committee is comprised of each seated District Director and the most immediate past Director for each district, provided they are currently a member of the district. Each district will receive one ballot per representative. In the event that one or both of these individuals is a candidate or unavailable, the District Board or equivalent will appoint a replacement(s) who will receive a proxy ballot. Those who declare candidacy shall not serve on the Nominating Committee and shall not vote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10" name="TextBox 10"/>
          <p:cNvSpPr txBox="1"/>
          <p:nvPr/>
        </p:nvSpPr>
        <p:spPr>
          <a:xfrm>
            <a:off x="7589034" y="608384"/>
            <a:ext cx="2648216" cy="534762"/>
          </a:xfrm>
          <a:prstGeom prst="rect">
            <a:avLst/>
          </a:prstGeom>
        </p:spPr>
        <p:txBody>
          <a:bodyPr lIns="0" tIns="0" rIns="0" bIns="0" rtlCol="0" anchor="t">
            <a:spAutoFit/>
          </a:bodyPr>
          <a:lstStyle/>
          <a:p>
            <a:pPr algn="ctr">
              <a:lnSpc>
                <a:spcPts val="3840"/>
              </a:lnSpc>
            </a:pPr>
            <a:r>
              <a:rPr lang="en-US" sz="4400" b="1" dirty="0">
                <a:solidFill>
                  <a:srgbClr val="FFC000"/>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589034" y="5497705"/>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120707" y="6491515"/>
            <a:ext cx="18167294" cy="3552254"/>
          </a:xfrm>
          <a:prstGeom prst="rect">
            <a:avLst/>
          </a:prstGeom>
        </p:spPr>
        <p:txBody>
          <a:bodyPr wrap="square" lIns="0" tIns="0" rIns="0" bIns="0" rtlCol="0" anchor="t">
            <a:spAutoFit/>
          </a:bodyPr>
          <a:lstStyle/>
          <a:p>
            <a:pPr algn="l">
              <a:lnSpc>
                <a:spcPts val="3499"/>
              </a:lnSpc>
            </a:pPr>
            <a:r>
              <a:rPr lang="en-US" sz="2499" b="1" dirty="0">
                <a:solidFill>
                  <a:srgbClr val="FFFFFF"/>
                </a:solidFill>
                <a:latin typeface="Open Sauce Bold"/>
                <a:ea typeface="Open Sauce Bold"/>
                <a:cs typeface="Open Sauce Bold"/>
                <a:sym typeface="Open Sauce Bold"/>
              </a:rPr>
              <a:t>7.2 (a) Presidential Nominating Committee. </a:t>
            </a:r>
            <a:r>
              <a:rPr lang="en-US" sz="2499" dirty="0">
                <a:solidFill>
                  <a:srgbClr val="A3D1FD"/>
                </a:solidFill>
                <a:latin typeface="Open Sauce"/>
                <a:ea typeface="Open Sauce"/>
                <a:cs typeface="Open Sauce"/>
                <a:sym typeface="Open Sauce"/>
              </a:rPr>
              <a:t>The Presidential Nominating Committee is comprised of each seated District Director, the most immediate past Director for each District, provided they are currently a member of the District, and current NATA Board Committee/Council Chairs designated in the Presidential Election Policies and Procedures. Each Professional Member and Professional-Retired Member of the Presidential Nominating Committee will be permitted to vote. In the event that a NATA Board Committee/Council Chair is a candidate or unavailable, the Committee/Council will appoint a replacement who will receive a proxy ballot. Those who declare candidacy shall not serve on the Nominating Committee and shall not vote.</a:t>
            </a:r>
          </a:p>
          <a:p>
            <a:pPr algn="l">
              <a:lnSpc>
                <a:spcPts val="3499"/>
              </a:lnSpc>
              <a:spcBef>
                <a:spcPct val="0"/>
              </a:spcBef>
            </a:pPr>
            <a:endParaRPr lang="en-US" sz="2499" dirty="0">
              <a:solidFill>
                <a:srgbClr val="A3D1FD"/>
              </a:solidFill>
              <a:latin typeface="Open Sauce"/>
              <a:ea typeface="Open Sauce"/>
              <a:cs typeface="Open Sauce"/>
              <a:sym typeface="Open Sauc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E72"/>
        </a:solidFill>
        <a:effectLst/>
      </p:bgPr>
    </p:bg>
    <p:spTree>
      <p:nvGrpSpPr>
        <p:cNvPr id="1" name=""/>
        <p:cNvGrpSpPr/>
        <p:nvPr/>
      </p:nvGrpSpPr>
      <p:grpSpPr>
        <a:xfrm>
          <a:off x="0" y="0"/>
          <a:ext cx="0" cy="0"/>
          <a:chOff x="0" y="0"/>
          <a:chExt cx="0" cy="0"/>
        </a:xfrm>
      </p:grpSpPr>
      <p:grpSp>
        <p:nvGrpSpPr>
          <p:cNvPr id="2" name="Group 2"/>
          <p:cNvGrpSpPr/>
          <p:nvPr/>
        </p:nvGrpSpPr>
        <p:grpSpPr>
          <a:xfrm rot="-7210721">
            <a:off x="8110305" y="580120"/>
            <a:ext cx="8489968" cy="2047791"/>
            <a:chOff x="0" y="0"/>
            <a:chExt cx="2895921" cy="698500"/>
          </a:xfrm>
        </p:grpSpPr>
        <p:sp>
          <p:nvSpPr>
            <p:cNvPr id="3" name="Freeform 3"/>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4" name="TextBox 4"/>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7210721">
            <a:off x="9097248" y="3233129"/>
            <a:ext cx="14795607" cy="2741306"/>
            <a:chOff x="0" y="0"/>
            <a:chExt cx="3770004" cy="698500"/>
          </a:xfrm>
        </p:grpSpPr>
        <p:sp>
          <p:nvSpPr>
            <p:cNvPr id="6" name="Freeform 6"/>
            <p:cNvSpPr/>
            <p:nvPr/>
          </p:nvSpPr>
          <p:spPr>
            <a:xfrm>
              <a:off x="1005" y="0"/>
              <a:ext cx="3767994" cy="698500"/>
            </a:xfrm>
            <a:custGeom>
              <a:avLst/>
              <a:gdLst/>
              <a:ahLst/>
              <a:cxnLst/>
              <a:rect l="l" t="t" r="r" b="b"/>
              <a:pathLst>
                <a:path w="3767994" h="698500">
                  <a:moveTo>
                    <a:pt x="3766367" y="353773"/>
                  </a:moveTo>
                  <a:lnTo>
                    <a:pt x="3568430" y="693977"/>
                  </a:lnTo>
                  <a:cubicBezTo>
                    <a:pt x="3566801" y="696777"/>
                    <a:pt x="3563806" y="698500"/>
                    <a:pt x="3560566" y="698500"/>
                  </a:cubicBezTo>
                  <a:lnTo>
                    <a:pt x="207428" y="698500"/>
                  </a:lnTo>
                  <a:cubicBezTo>
                    <a:pt x="204188" y="698500"/>
                    <a:pt x="201193" y="696777"/>
                    <a:pt x="199564" y="693977"/>
                  </a:cubicBezTo>
                  <a:lnTo>
                    <a:pt x="1626" y="353773"/>
                  </a:lnTo>
                  <a:cubicBezTo>
                    <a:pt x="0" y="350977"/>
                    <a:pt x="0" y="347523"/>
                    <a:pt x="1626" y="344727"/>
                  </a:cubicBezTo>
                  <a:lnTo>
                    <a:pt x="199564" y="4523"/>
                  </a:lnTo>
                  <a:cubicBezTo>
                    <a:pt x="201193" y="1723"/>
                    <a:pt x="204188" y="0"/>
                    <a:pt x="207428" y="0"/>
                  </a:cubicBezTo>
                  <a:lnTo>
                    <a:pt x="3560566" y="0"/>
                  </a:lnTo>
                  <a:cubicBezTo>
                    <a:pt x="3563806" y="0"/>
                    <a:pt x="3566801" y="1723"/>
                    <a:pt x="3568430" y="4523"/>
                  </a:cubicBezTo>
                  <a:lnTo>
                    <a:pt x="3766367" y="344727"/>
                  </a:lnTo>
                  <a:cubicBezTo>
                    <a:pt x="3767994" y="347523"/>
                    <a:pt x="3767994" y="350977"/>
                    <a:pt x="3766367" y="353773"/>
                  </a:cubicBezTo>
                  <a:close/>
                </a:path>
              </a:pathLst>
            </a:custGeom>
            <a:solidFill>
              <a:srgbClr val="000000"/>
            </a:solidFill>
          </p:spPr>
          <p:txBody>
            <a:bodyPr/>
            <a:lstStyle/>
            <a:p>
              <a:endParaRPr lang="en-US"/>
            </a:p>
          </p:txBody>
        </p:sp>
        <p:sp>
          <p:nvSpPr>
            <p:cNvPr id="7" name="TextBox 7"/>
            <p:cNvSpPr txBox="1"/>
            <p:nvPr/>
          </p:nvSpPr>
          <p:spPr>
            <a:xfrm>
              <a:off x="114300" y="-38100"/>
              <a:ext cx="354140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7210721">
            <a:off x="15372528" y="2563568"/>
            <a:ext cx="5303887" cy="1240810"/>
            <a:chOff x="0" y="0"/>
            <a:chExt cx="2985763" cy="698500"/>
          </a:xfrm>
        </p:grpSpPr>
        <p:sp>
          <p:nvSpPr>
            <p:cNvPr id="9" name="Freeform 9"/>
            <p:cNvSpPr/>
            <p:nvPr/>
          </p:nvSpPr>
          <p:spPr>
            <a:xfrm>
              <a:off x="2803" y="0"/>
              <a:ext cx="2980157" cy="698500"/>
            </a:xfrm>
            <a:custGeom>
              <a:avLst/>
              <a:gdLst/>
              <a:ahLst/>
              <a:cxnLst/>
              <a:rect l="l" t="t" r="r" b="b"/>
              <a:pathLst>
                <a:path w="2980157" h="698500">
                  <a:moveTo>
                    <a:pt x="2975619" y="361867"/>
                  </a:moveTo>
                  <a:lnTo>
                    <a:pt x="2787100" y="685883"/>
                  </a:lnTo>
                  <a:cubicBezTo>
                    <a:pt x="2782555" y="693695"/>
                    <a:pt x="2774200" y="698500"/>
                    <a:pt x="2765163" y="698500"/>
                  </a:cubicBezTo>
                  <a:lnTo>
                    <a:pt x="214994" y="698500"/>
                  </a:lnTo>
                  <a:cubicBezTo>
                    <a:pt x="205957" y="698500"/>
                    <a:pt x="197601" y="693695"/>
                    <a:pt x="193056" y="685883"/>
                  </a:cubicBezTo>
                  <a:lnTo>
                    <a:pt x="4538" y="361867"/>
                  </a:lnTo>
                  <a:cubicBezTo>
                    <a:pt x="0" y="354068"/>
                    <a:pt x="0" y="344432"/>
                    <a:pt x="4538" y="336633"/>
                  </a:cubicBezTo>
                  <a:lnTo>
                    <a:pt x="193056" y="12617"/>
                  </a:lnTo>
                  <a:cubicBezTo>
                    <a:pt x="197601" y="4805"/>
                    <a:pt x="205957" y="0"/>
                    <a:pt x="214994" y="0"/>
                  </a:cubicBezTo>
                  <a:lnTo>
                    <a:pt x="2765163" y="0"/>
                  </a:lnTo>
                  <a:cubicBezTo>
                    <a:pt x="2774200" y="0"/>
                    <a:pt x="2782555" y="4805"/>
                    <a:pt x="2787100" y="12617"/>
                  </a:cubicBezTo>
                  <a:lnTo>
                    <a:pt x="2975619" y="336633"/>
                  </a:lnTo>
                  <a:cubicBezTo>
                    <a:pt x="2980157" y="344432"/>
                    <a:pt x="2980157" y="354068"/>
                    <a:pt x="2975619" y="361867"/>
                  </a:cubicBezTo>
                  <a:close/>
                </a:path>
              </a:pathLst>
            </a:custGeom>
            <a:solidFill>
              <a:srgbClr val="000000"/>
            </a:solidFill>
          </p:spPr>
          <p:txBody>
            <a:bodyPr/>
            <a:lstStyle/>
            <a:p>
              <a:endParaRPr lang="en-US"/>
            </a:p>
          </p:txBody>
        </p:sp>
        <p:sp>
          <p:nvSpPr>
            <p:cNvPr id="10" name="TextBox 10"/>
            <p:cNvSpPr txBox="1"/>
            <p:nvPr/>
          </p:nvSpPr>
          <p:spPr>
            <a:xfrm>
              <a:off x="114300" y="-38100"/>
              <a:ext cx="2757163" cy="7366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7809965" y="668279"/>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2" name="Group 12"/>
          <p:cNvGrpSpPr/>
          <p:nvPr/>
        </p:nvGrpSpPr>
        <p:grpSpPr>
          <a:xfrm>
            <a:off x="261926" y="137008"/>
            <a:ext cx="12666393" cy="1649626"/>
            <a:chOff x="0" y="0"/>
            <a:chExt cx="921579" cy="120023"/>
          </a:xfrm>
        </p:grpSpPr>
        <p:sp>
          <p:nvSpPr>
            <p:cNvPr id="13" name="Freeform 13"/>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4" name="TextBox 14"/>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735921" y="184362"/>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EXPLANATION</a:t>
            </a:r>
          </a:p>
        </p:txBody>
      </p:sp>
      <p:sp>
        <p:nvSpPr>
          <p:cNvPr id="16" name="TextBox 16"/>
          <p:cNvSpPr txBox="1"/>
          <p:nvPr/>
        </p:nvSpPr>
        <p:spPr>
          <a:xfrm>
            <a:off x="225714" y="1367960"/>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7: to approve Article 7.2 (a) as written</a:t>
            </a:r>
          </a:p>
        </p:txBody>
      </p:sp>
      <p:sp>
        <p:nvSpPr>
          <p:cNvPr id="17" name="Freeform 17"/>
          <p:cNvSpPr/>
          <p:nvPr/>
        </p:nvSpPr>
        <p:spPr>
          <a:xfrm>
            <a:off x="10918710" y="521101"/>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8" name="Freeform 18"/>
          <p:cNvSpPr/>
          <p:nvPr/>
        </p:nvSpPr>
        <p:spPr>
          <a:xfrm flipH="1">
            <a:off x="571959" y="521101"/>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9" name="TextBox 19"/>
          <p:cNvSpPr txBox="1"/>
          <p:nvPr/>
        </p:nvSpPr>
        <p:spPr>
          <a:xfrm>
            <a:off x="299430" y="1874318"/>
            <a:ext cx="11657962" cy="2613025"/>
          </a:xfrm>
          <a:prstGeom prst="rect">
            <a:avLst/>
          </a:prstGeom>
        </p:spPr>
        <p:txBody>
          <a:bodyPr lIns="0" tIns="0" rIns="0" bIns="0" rtlCol="0" anchor="t">
            <a:spAutoFit/>
          </a:bodyPr>
          <a:lstStyle/>
          <a:p>
            <a:pPr algn="ctr">
              <a:lnSpc>
                <a:spcPts val="3499"/>
              </a:lnSpc>
              <a:spcBef>
                <a:spcPct val="0"/>
              </a:spcBef>
            </a:pPr>
            <a:r>
              <a:rPr lang="en-US" sz="2499">
                <a:solidFill>
                  <a:srgbClr val="A3D1FD"/>
                </a:solidFill>
                <a:latin typeface="Open Sauce"/>
                <a:ea typeface="Open Sauce"/>
                <a:cs typeface="Open Sauce"/>
                <a:sym typeface="Open Sauce"/>
              </a:rPr>
              <a:t>Expands the membership of the Presidential Nominating Committee to include all current NATA Committee and Council Chairs as designated by the Presidential Election Policies and Procedures Manual. If one of the Committee/Council Chairs, current District Director, or immediate past District Director has declared candidacy for President, this Article explains how a replacement will be appointed.</a:t>
            </a:r>
          </a:p>
        </p:txBody>
      </p:sp>
      <p:grpSp>
        <p:nvGrpSpPr>
          <p:cNvPr id="20" name="Group 20"/>
          <p:cNvGrpSpPr/>
          <p:nvPr/>
        </p:nvGrpSpPr>
        <p:grpSpPr>
          <a:xfrm>
            <a:off x="299430" y="9512631"/>
            <a:ext cx="2232980" cy="538071"/>
            <a:chOff x="0" y="0"/>
            <a:chExt cx="2898754" cy="698500"/>
          </a:xfrm>
        </p:grpSpPr>
        <p:sp>
          <p:nvSpPr>
            <p:cNvPr id="21" name="Freeform 21"/>
            <p:cNvSpPr/>
            <p:nvPr/>
          </p:nvSpPr>
          <p:spPr>
            <a:xfrm>
              <a:off x="3329" y="0"/>
              <a:ext cx="2892096" cy="698500"/>
            </a:xfrm>
            <a:custGeom>
              <a:avLst/>
              <a:gdLst/>
              <a:ahLst/>
              <a:cxnLst/>
              <a:rect l="l" t="t" r="r" b="b"/>
              <a:pathLst>
                <a:path w="2892096" h="698500">
                  <a:moveTo>
                    <a:pt x="2886707" y="364234"/>
                  </a:moveTo>
                  <a:lnTo>
                    <a:pt x="2700943" y="683516"/>
                  </a:lnTo>
                  <a:cubicBezTo>
                    <a:pt x="2695545" y="692793"/>
                    <a:pt x="2685622" y="698500"/>
                    <a:pt x="2674889" y="698500"/>
                  </a:cubicBezTo>
                  <a:lnTo>
                    <a:pt x="217206" y="698500"/>
                  </a:lnTo>
                  <a:cubicBezTo>
                    <a:pt x="206474" y="698500"/>
                    <a:pt x="196551" y="692793"/>
                    <a:pt x="191153" y="683516"/>
                  </a:cubicBezTo>
                  <a:lnTo>
                    <a:pt x="5389" y="364234"/>
                  </a:lnTo>
                  <a:cubicBezTo>
                    <a:pt x="0" y="354971"/>
                    <a:pt x="0" y="343529"/>
                    <a:pt x="5389" y="334266"/>
                  </a:cubicBezTo>
                  <a:lnTo>
                    <a:pt x="191153" y="14984"/>
                  </a:lnTo>
                  <a:cubicBezTo>
                    <a:pt x="196551" y="5707"/>
                    <a:pt x="206474" y="0"/>
                    <a:pt x="217206" y="0"/>
                  </a:cubicBezTo>
                  <a:lnTo>
                    <a:pt x="2674889" y="0"/>
                  </a:lnTo>
                  <a:cubicBezTo>
                    <a:pt x="2685622" y="0"/>
                    <a:pt x="2695545" y="5707"/>
                    <a:pt x="2700943" y="14984"/>
                  </a:cubicBezTo>
                  <a:lnTo>
                    <a:pt x="2886707" y="334266"/>
                  </a:lnTo>
                  <a:cubicBezTo>
                    <a:pt x="2892096" y="343529"/>
                    <a:pt x="2892096" y="354971"/>
                    <a:pt x="2886707" y="364234"/>
                  </a:cubicBezTo>
                  <a:close/>
                </a:path>
              </a:pathLst>
            </a:custGeom>
            <a:solidFill>
              <a:srgbClr val="000000"/>
            </a:solidFill>
          </p:spPr>
          <p:txBody>
            <a:bodyPr/>
            <a:lstStyle/>
            <a:p>
              <a:endParaRPr lang="en-US"/>
            </a:p>
          </p:txBody>
        </p:sp>
        <p:sp>
          <p:nvSpPr>
            <p:cNvPr id="22" name="TextBox 22"/>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225714" y="7362113"/>
            <a:ext cx="2297097" cy="1974068"/>
            <a:chOff x="0" y="0"/>
            <a:chExt cx="812800" cy="698500"/>
          </a:xfrm>
        </p:grpSpPr>
        <p:sp>
          <p:nvSpPr>
            <p:cNvPr id="24" name="Freeform 24"/>
            <p:cNvSpPr/>
            <p:nvPr/>
          </p:nvSpPr>
          <p:spPr>
            <a:xfrm>
              <a:off x="10355" y="0"/>
              <a:ext cx="792090" cy="698500"/>
            </a:xfrm>
            <a:custGeom>
              <a:avLst/>
              <a:gdLst/>
              <a:ahLst/>
              <a:cxnLst/>
              <a:rect l="l" t="t" r="r" b="b"/>
              <a:pathLst>
                <a:path w="792090" h="698500">
                  <a:moveTo>
                    <a:pt x="775327" y="395860"/>
                  </a:moveTo>
                  <a:lnTo>
                    <a:pt x="626363" y="651890"/>
                  </a:lnTo>
                  <a:cubicBezTo>
                    <a:pt x="609574" y="680747"/>
                    <a:pt x="578706" y="698500"/>
                    <a:pt x="545320" y="698500"/>
                  </a:cubicBezTo>
                  <a:lnTo>
                    <a:pt x="246770" y="698500"/>
                  </a:lnTo>
                  <a:cubicBezTo>
                    <a:pt x="213384" y="698500"/>
                    <a:pt x="182516" y="680747"/>
                    <a:pt x="165727" y="651890"/>
                  </a:cubicBezTo>
                  <a:lnTo>
                    <a:pt x="16763" y="395860"/>
                  </a:lnTo>
                  <a:cubicBezTo>
                    <a:pt x="0" y="367048"/>
                    <a:pt x="0" y="331452"/>
                    <a:pt x="16763" y="302640"/>
                  </a:cubicBezTo>
                  <a:lnTo>
                    <a:pt x="165727" y="46610"/>
                  </a:lnTo>
                  <a:cubicBezTo>
                    <a:pt x="182516" y="17753"/>
                    <a:pt x="213384" y="0"/>
                    <a:pt x="246770" y="0"/>
                  </a:cubicBezTo>
                  <a:lnTo>
                    <a:pt x="545320" y="0"/>
                  </a:lnTo>
                  <a:cubicBezTo>
                    <a:pt x="578706" y="0"/>
                    <a:pt x="609574" y="17753"/>
                    <a:pt x="626363" y="46610"/>
                  </a:cubicBezTo>
                  <a:lnTo>
                    <a:pt x="775327" y="302640"/>
                  </a:lnTo>
                  <a:cubicBezTo>
                    <a:pt x="792090" y="331452"/>
                    <a:pt x="792090" y="367048"/>
                    <a:pt x="775327" y="395860"/>
                  </a:cubicBezTo>
                  <a:close/>
                </a:path>
              </a:pathLst>
            </a:custGeom>
            <a:solidFill>
              <a:srgbClr val="000000"/>
            </a:solidFill>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398907" y="7540544"/>
            <a:ext cx="1916685" cy="1647151"/>
            <a:chOff x="0" y="0"/>
            <a:chExt cx="812800" cy="698500"/>
          </a:xfrm>
        </p:grpSpPr>
        <p:sp>
          <p:nvSpPr>
            <p:cNvPr id="27" name="Freeform 27"/>
            <p:cNvSpPr/>
            <p:nvPr/>
          </p:nvSpPr>
          <p:spPr>
            <a:xfrm>
              <a:off x="12410" y="0"/>
              <a:ext cx="787980" cy="698500"/>
            </a:xfrm>
            <a:custGeom>
              <a:avLst/>
              <a:gdLst/>
              <a:ahLst/>
              <a:cxnLst/>
              <a:rect l="l" t="t" r="r" b="b"/>
              <a:pathLst>
                <a:path w="787980" h="698500">
                  <a:moveTo>
                    <a:pt x="767889" y="405111"/>
                  </a:moveTo>
                  <a:lnTo>
                    <a:pt x="629691" y="642639"/>
                  </a:lnTo>
                  <a:cubicBezTo>
                    <a:pt x="609569" y="677224"/>
                    <a:pt x="572575" y="698500"/>
                    <a:pt x="532562" y="698500"/>
                  </a:cubicBezTo>
                  <a:lnTo>
                    <a:pt x="255418" y="698500"/>
                  </a:lnTo>
                  <a:cubicBezTo>
                    <a:pt x="215405" y="698500"/>
                    <a:pt x="178411" y="677224"/>
                    <a:pt x="158289" y="642639"/>
                  </a:cubicBezTo>
                  <a:lnTo>
                    <a:pt x="20091" y="405111"/>
                  </a:lnTo>
                  <a:cubicBezTo>
                    <a:pt x="0" y="370580"/>
                    <a:pt x="0" y="327920"/>
                    <a:pt x="20091" y="293389"/>
                  </a:cubicBezTo>
                  <a:lnTo>
                    <a:pt x="158289" y="55861"/>
                  </a:lnTo>
                  <a:cubicBezTo>
                    <a:pt x="178411" y="21276"/>
                    <a:pt x="215405" y="0"/>
                    <a:pt x="255418" y="0"/>
                  </a:cubicBezTo>
                  <a:lnTo>
                    <a:pt x="532562" y="0"/>
                  </a:lnTo>
                  <a:cubicBezTo>
                    <a:pt x="572575" y="0"/>
                    <a:pt x="609569" y="21276"/>
                    <a:pt x="629691" y="55861"/>
                  </a:cubicBezTo>
                  <a:lnTo>
                    <a:pt x="767889" y="293389"/>
                  </a:lnTo>
                  <a:cubicBezTo>
                    <a:pt x="787980" y="327920"/>
                    <a:pt x="787980" y="370580"/>
                    <a:pt x="767889" y="4051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9" name="Freeform 29"/>
          <p:cNvSpPr/>
          <p:nvPr/>
        </p:nvSpPr>
        <p:spPr>
          <a:xfrm>
            <a:off x="745534" y="7924637"/>
            <a:ext cx="1096063" cy="819307"/>
          </a:xfrm>
          <a:custGeom>
            <a:avLst/>
            <a:gdLst/>
            <a:ahLst/>
            <a:cxnLst/>
            <a:rect l="l" t="t" r="r" b="b"/>
            <a:pathLst>
              <a:path w="1096063" h="819307">
                <a:moveTo>
                  <a:pt x="0" y="0"/>
                </a:moveTo>
                <a:lnTo>
                  <a:pt x="1096062" y="0"/>
                </a:lnTo>
                <a:lnTo>
                  <a:pt x="1096062" y="819307"/>
                </a:lnTo>
                <a:lnTo>
                  <a:pt x="0" y="819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TextBox 30"/>
          <p:cNvSpPr txBox="1"/>
          <p:nvPr/>
        </p:nvSpPr>
        <p:spPr>
          <a:xfrm>
            <a:off x="405698" y="9611144"/>
            <a:ext cx="2126719" cy="314325"/>
          </a:xfrm>
          <a:prstGeom prst="rect">
            <a:avLst/>
          </a:prstGeom>
        </p:spPr>
        <p:txBody>
          <a:bodyPr lIns="0" tIns="0" rIns="0" bIns="0" rtlCol="0" anchor="t">
            <a:spAutoFit/>
          </a:bodyPr>
          <a:lstStyle/>
          <a:p>
            <a:pPr algn="ctr">
              <a:lnSpc>
                <a:spcPts val="2432"/>
              </a:lnSpc>
            </a:pPr>
            <a:r>
              <a:rPr lang="en-US" sz="2026" b="1">
                <a:solidFill>
                  <a:srgbClr val="FFFFFF"/>
                </a:solidFill>
                <a:latin typeface="Serithai Expanded Bold"/>
                <a:ea typeface="Serithai Expanded Bold"/>
                <a:cs typeface="Serithai Expanded Bold"/>
                <a:sym typeface="Serithai Expanded Bold"/>
              </a:rPr>
              <a:t>COMMITTEES</a:t>
            </a:r>
          </a:p>
        </p:txBody>
      </p:sp>
      <p:grpSp>
        <p:nvGrpSpPr>
          <p:cNvPr id="31" name="Group 31"/>
          <p:cNvGrpSpPr/>
          <p:nvPr/>
        </p:nvGrpSpPr>
        <p:grpSpPr>
          <a:xfrm rot="-7210721">
            <a:off x="10452035" y="6017457"/>
            <a:ext cx="8489968" cy="2047791"/>
            <a:chOff x="0" y="0"/>
            <a:chExt cx="2895921" cy="698500"/>
          </a:xfrm>
        </p:grpSpPr>
        <p:sp>
          <p:nvSpPr>
            <p:cNvPr id="32" name="Freeform 32"/>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33" name="TextBox 33"/>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7227523" y="8511368"/>
            <a:ext cx="12666393" cy="1649626"/>
            <a:chOff x="0" y="0"/>
            <a:chExt cx="921579" cy="120023"/>
          </a:xfrm>
        </p:grpSpPr>
        <p:sp>
          <p:nvSpPr>
            <p:cNvPr id="35" name="Freeform 35"/>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36" name="TextBox 36"/>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37" name="TextBox 37"/>
          <p:cNvSpPr txBox="1"/>
          <p:nvPr/>
        </p:nvSpPr>
        <p:spPr>
          <a:xfrm>
            <a:off x="7648445" y="863054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38" name="Freeform 38"/>
          <p:cNvSpPr/>
          <p:nvPr/>
        </p:nvSpPr>
        <p:spPr>
          <a:xfrm>
            <a:off x="16648394" y="8763897"/>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39" name="Freeform 39"/>
          <p:cNvSpPr/>
          <p:nvPr/>
        </p:nvSpPr>
        <p:spPr>
          <a:xfrm flipH="1">
            <a:off x="7537556" y="8895461"/>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40" name="TextBox 40"/>
          <p:cNvSpPr txBox="1"/>
          <p:nvPr/>
        </p:nvSpPr>
        <p:spPr>
          <a:xfrm>
            <a:off x="7217273" y="9682038"/>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Motion7:  to approve Article 7.2 (a) as written</a:t>
            </a:r>
          </a:p>
        </p:txBody>
      </p:sp>
      <p:sp>
        <p:nvSpPr>
          <p:cNvPr id="41" name="TextBox 41"/>
          <p:cNvSpPr txBox="1"/>
          <p:nvPr/>
        </p:nvSpPr>
        <p:spPr>
          <a:xfrm>
            <a:off x="7217273" y="5991144"/>
            <a:ext cx="10637598" cy="3051175"/>
          </a:xfrm>
          <a:prstGeom prst="rect">
            <a:avLst/>
          </a:prstGeom>
        </p:spPr>
        <p:txBody>
          <a:bodyPr lIns="0" tIns="0" rIns="0" bIns="0" rtlCol="0" anchor="t">
            <a:spAutoFit/>
          </a:bodyPr>
          <a:lstStyle/>
          <a:p>
            <a:pPr algn="ctr">
              <a:lnSpc>
                <a:spcPts val="3499"/>
              </a:lnSpc>
              <a:spcBef>
                <a:spcPct val="0"/>
              </a:spcBef>
            </a:pPr>
            <a:r>
              <a:rPr lang="en-US" sz="2499">
                <a:solidFill>
                  <a:srgbClr val="A3D1FD"/>
                </a:solidFill>
                <a:latin typeface="Open Sauce"/>
                <a:ea typeface="Open Sauce"/>
                <a:cs typeface="Open Sauce"/>
                <a:sym typeface="Open Sauce"/>
              </a:rPr>
              <a:t>These changes include more individuals serving as voting members of the Presidential Nominating Committee. Note that the Chair of the Student Leadership Committee would always participate, but would only vote if they were a Professional Member who was certified and/or licensed as an athletic trainer.</a:t>
            </a:r>
          </a:p>
          <a:p>
            <a:pPr algn="ctr">
              <a:lnSpc>
                <a:spcPts val="3499"/>
              </a:lnSpc>
              <a:spcBef>
                <a:spcPct val="0"/>
              </a:spcBef>
            </a:pPr>
            <a:r>
              <a:rPr lang="en-US" sz="2499">
                <a:solidFill>
                  <a:srgbClr val="A3D1FD"/>
                </a:solidFill>
                <a:latin typeface="Open Sauce"/>
                <a:ea typeface="Open Sauce"/>
                <a:cs typeface="Open Sauce"/>
                <a:sym typeface="Open Sauce"/>
              </a:rPr>
              <a:t> </a:t>
            </a:r>
          </a:p>
          <a:p>
            <a:pPr algn="ctr">
              <a:lnSpc>
                <a:spcPts val="3499"/>
              </a:lnSpc>
              <a:spcBef>
                <a:spcPct val="0"/>
              </a:spcBef>
            </a:pPr>
            <a:r>
              <a:rPr lang="en-US" sz="2499">
                <a:solidFill>
                  <a:srgbClr val="A3D1FD"/>
                </a:solidFill>
                <a:latin typeface="Open Sauce"/>
                <a:ea typeface="Open Sauce"/>
                <a:cs typeface="Open Sauce"/>
                <a:sym typeface="Open Sauce"/>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9415362" y="2276867"/>
            <a:ext cx="7843938" cy="6740884"/>
            <a:chOff x="0" y="0"/>
            <a:chExt cx="812800" cy="698500"/>
          </a:xfrm>
        </p:grpSpPr>
        <p:sp>
          <p:nvSpPr>
            <p:cNvPr id="4" name="Freeform 4"/>
            <p:cNvSpPr/>
            <p:nvPr/>
          </p:nvSpPr>
          <p:spPr>
            <a:xfrm>
              <a:off x="5117" y="0"/>
              <a:ext cx="802566" cy="698500"/>
            </a:xfrm>
            <a:custGeom>
              <a:avLst/>
              <a:gdLst/>
              <a:ahLst/>
              <a:cxnLst/>
              <a:rect l="l" t="t" r="r" b="b"/>
              <a:pathLst>
                <a:path w="802566" h="698500">
                  <a:moveTo>
                    <a:pt x="794281" y="372284"/>
                  </a:moveTo>
                  <a:lnTo>
                    <a:pt x="617885" y="675466"/>
                  </a:lnTo>
                  <a:cubicBezTo>
                    <a:pt x="609587" y="689727"/>
                    <a:pt x="594333" y="698500"/>
                    <a:pt x="577834" y="698500"/>
                  </a:cubicBezTo>
                  <a:lnTo>
                    <a:pt x="224732" y="698500"/>
                  </a:lnTo>
                  <a:cubicBezTo>
                    <a:pt x="208233" y="698500"/>
                    <a:pt x="192979" y="689727"/>
                    <a:pt x="184681" y="675466"/>
                  </a:cubicBezTo>
                  <a:lnTo>
                    <a:pt x="8285" y="372284"/>
                  </a:lnTo>
                  <a:cubicBezTo>
                    <a:pt x="0" y="358045"/>
                    <a:pt x="0" y="340455"/>
                    <a:pt x="8285" y="326216"/>
                  </a:cubicBezTo>
                  <a:lnTo>
                    <a:pt x="184681" y="23034"/>
                  </a:lnTo>
                  <a:cubicBezTo>
                    <a:pt x="192979" y="8773"/>
                    <a:pt x="208233" y="0"/>
                    <a:pt x="224732" y="0"/>
                  </a:cubicBezTo>
                  <a:lnTo>
                    <a:pt x="577834" y="0"/>
                  </a:lnTo>
                  <a:cubicBezTo>
                    <a:pt x="594333" y="0"/>
                    <a:pt x="609587" y="8773"/>
                    <a:pt x="617885" y="23034"/>
                  </a:cubicBezTo>
                  <a:lnTo>
                    <a:pt x="794281" y="326216"/>
                  </a:lnTo>
                  <a:cubicBezTo>
                    <a:pt x="802566" y="340455"/>
                    <a:pt x="802566" y="358045"/>
                    <a:pt x="794281" y="372284"/>
                  </a:cubicBez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673160" y="2538466"/>
            <a:ext cx="7235127" cy="6217688"/>
            <a:chOff x="0" y="0"/>
            <a:chExt cx="812800" cy="698500"/>
          </a:xfrm>
        </p:grpSpPr>
        <p:sp>
          <p:nvSpPr>
            <p:cNvPr id="7" name="Freeform 7"/>
            <p:cNvSpPr/>
            <p:nvPr/>
          </p:nvSpPr>
          <p:spPr>
            <a:xfrm>
              <a:off x="5548" y="0"/>
              <a:ext cx="801704" cy="698500"/>
            </a:xfrm>
            <a:custGeom>
              <a:avLst/>
              <a:gdLst/>
              <a:ahLst/>
              <a:cxnLst/>
              <a:rect l="l" t="t" r="r" b="b"/>
              <a:pathLst>
                <a:path w="801704" h="698500">
                  <a:moveTo>
                    <a:pt x="792723" y="374222"/>
                  </a:moveTo>
                  <a:lnTo>
                    <a:pt x="618581" y="673528"/>
                  </a:lnTo>
                  <a:cubicBezTo>
                    <a:pt x="609586" y="688989"/>
                    <a:pt x="593048" y="698500"/>
                    <a:pt x="575161" y="698500"/>
                  </a:cubicBezTo>
                  <a:lnTo>
                    <a:pt x="226543" y="698500"/>
                  </a:lnTo>
                  <a:cubicBezTo>
                    <a:pt x="208656" y="698500"/>
                    <a:pt x="192118" y="688989"/>
                    <a:pt x="183123" y="673528"/>
                  </a:cubicBezTo>
                  <a:lnTo>
                    <a:pt x="8981" y="374222"/>
                  </a:lnTo>
                  <a:cubicBezTo>
                    <a:pt x="0" y="358785"/>
                    <a:pt x="0" y="339715"/>
                    <a:pt x="8981" y="324278"/>
                  </a:cubicBezTo>
                  <a:lnTo>
                    <a:pt x="183123" y="24972"/>
                  </a:lnTo>
                  <a:cubicBezTo>
                    <a:pt x="192118" y="9511"/>
                    <a:pt x="208656" y="0"/>
                    <a:pt x="226543" y="0"/>
                  </a:cubicBezTo>
                  <a:lnTo>
                    <a:pt x="575161" y="0"/>
                  </a:lnTo>
                  <a:cubicBezTo>
                    <a:pt x="593048" y="0"/>
                    <a:pt x="609586" y="9511"/>
                    <a:pt x="618581" y="24972"/>
                  </a:cubicBezTo>
                  <a:lnTo>
                    <a:pt x="792723" y="324278"/>
                  </a:lnTo>
                  <a:cubicBezTo>
                    <a:pt x="801704" y="339715"/>
                    <a:pt x="801704" y="358785"/>
                    <a:pt x="792723" y="374222"/>
                  </a:cubicBezTo>
                  <a:close/>
                </a:path>
              </a:pathLst>
            </a:custGeom>
            <a:blipFill>
              <a:blip r:embed="rId3"/>
              <a:stretch>
                <a:fillRect t="-7066" b="-7066"/>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8" name="Group 8"/>
          <p:cNvGrpSpPr/>
          <p:nvPr/>
        </p:nvGrpSpPr>
        <p:grpSpPr>
          <a:xfrm rot="-7210721">
            <a:off x="14373157" y="-189955"/>
            <a:ext cx="7829382" cy="2907107"/>
            <a:chOff x="0" y="0"/>
            <a:chExt cx="1881191" cy="698500"/>
          </a:xfrm>
        </p:grpSpPr>
        <p:sp>
          <p:nvSpPr>
            <p:cNvPr id="9" name="Freeform 9"/>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10" name="TextBox 10"/>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7211999">
            <a:off x="15503665" y="2619557"/>
            <a:ext cx="4344844" cy="884486"/>
            <a:chOff x="0" y="0"/>
            <a:chExt cx="3431227" cy="698500"/>
          </a:xfrm>
        </p:grpSpPr>
        <p:sp>
          <p:nvSpPr>
            <p:cNvPr id="12" name="Freeform 12"/>
            <p:cNvSpPr/>
            <p:nvPr/>
          </p:nvSpPr>
          <p:spPr>
            <a:xfrm>
              <a:off x="3422" y="0"/>
              <a:ext cx="3424384" cy="698500"/>
            </a:xfrm>
            <a:custGeom>
              <a:avLst/>
              <a:gdLst/>
              <a:ahLst/>
              <a:cxnLst/>
              <a:rect l="l" t="t" r="r" b="b"/>
              <a:pathLst>
                <a:path w="3424384" h="698500">
                  <a:moveTo>
                    <a:pt x="3418845" y="364652"/>
                  </a:moveTo>
                  <a:lnTo>
                    <a:pt x="3233566" y="683098"/>
                  </a:lnTo>
                  <a:cubicBezTo>
                    <a:pt x="3228018" y="692634"/>
                    <a:pt x="3217819" y="698500"/>
                    <a:pt x="3206787" y="698500"/>
                  </a:cubicBezTo>
                  <a:lnTo>
                    <a:pt x="217597" y="698500"/>
                  </a:lnTo>
                  <a:cubicBezTo>
                    <a:pt x="206565" y="698500"/>
                    <a:pt x="196365" y="692634"/>
                    <a:pt x="190817" y="683098"/>
                  </a:cubicBezTo>
                  <a:lnTo>
                    <a:pt x="5539" y="364652"/>
                  </a:lnTo>
                  <a:cubicBezTo>
                    <a:pt x="0" y="355131"/>
                    <a:pt x="0" y="343369"/>
                    <a:pt x="5539" y="333848"/>
                  </a:cubicBezTo>
                  <a:lnTo>
                    <a:pt x="190817" y="15402"/>
                  </a:lnTo>
                  <a:cubicBezTo>
                    <a:pt x="196365" y="5866"/>
                    <a:pt x="206565" y="0"/>
                    <a:pt x="217597" y="0"/>
                  </a:cubicBezTo>
                  <a:lnTo>
                    <a:pt x="3206787" y="0"/>
                  </a:lnTo>
                  <a:cubicBezTo>
                    <a:pt x="3217819" y="0"/>
                    <a:pt x="3228018" y="5866"/>
                    <a:pt x="3233566" y="15402"/>
                  </a:cubicBezTo>
                  <a:lnTo>
                    <a:pt x="3418845" y="333848"/>
                  </a:lnTo>
                  <a:cubicBezTo>
                    <a:pt x="3424384" y="343369"/>
                    <a:pt x="3424384" y="355131"/>
                    <a:pt x="3418845" y="364652"/>
                  </a:cubicBezTo>
                  <a:close/>
                </a:path>
              </a:pathLst>
            </a:custGeom>
            <a:solidFill>
              <a:srgbClr val="000000"/>
            </a:solidFill>
          </p:spPr>
          <p:txBody>
            <a:bodyPr/>
            <a:lstStyle/>
            <a:p>
              <a:endParaRPr lang="en-US"/>
            </a:p>
          </p:txBody>
        </p:sp>
        <p:sp>
          <p:nvSpPr>
            <p:cNvPr id="13" name="TextBox 13"/>
            <p:cNvSpPr txBox="1"/>
            <p:nvPr/>
          </p:nvSpPr>
          <p:spPr>
            <a:xfrm>
              <a:off x="114300" y="-38100"/>
              <a:ext cx="3202627" cy="7366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9570935" y="1028700"/>
            <a:ext cx="1570493" cy="881439"/>
          </a:xfrm>
          <a:custGeom>
            <a:avLst/>
            <a:gdLst/>
            <a:ahLst/>
            <a:cxnLst/>
            <a:rect l="l" t="t" r="r" b="b"/>
            <a:pathLst>
              <a:path w="1570493" h="881439">
                <a:moveTo>
                  <a:pt x="0" y="0"/>
                </a:moveTo>
                <a:lnTo>
                  <a:pt x="1570493" y="0"/>
                </a:lnTo>
                <a:lnTo>
                  <a:pt x="1570493" y="881439"/>
                </a:lnTo>
                <a:lnTo>
                  <a:pt x="0" y="881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454501" y="9411256"/>
            <a:ext cx="2435376" cy="586769"/>
            <a:chOff x="0" y="0"/>
            <a:chExt cx="2899116" cy="698500"/>
          </a:xfrm>
        </p:grpSpPr>
        <p:sp>
          <p:nvSpPr>
            <p:cNvPr id="16" name="Freeform 16"/>
            <p:cNvSpPr/>
            <p:nvPr/>
          </p:nvSpPr>
          <p:spPr>
            <a:xfrm>
              <a:off x="3052" y="0"/>
              <a:ext cx="2893011" cy="698500"/>
            </a:xfrm>
            <a:custGeom>
              <a:avLst/>
              <a:gdLst/>
              <a:ahLst/>
              <a:cxnLst/>
              <a:rect l="l" t="t" r="r" b="b"/>
              <a:pathLst>
                <a:path w="2893011" h="698500">
                  <a:moveTo>
                    <a:pt x="2888070" y="362989"/>
                  </a:moveTo>
                  <a:lnTo>
                    <a:pt x="2700857" y="684761"/>
                  </a:lnTo>
                  <a:cubicBezTo>
                    <a:pt x="2695908" y="693267"/>
                    <a:pt x="2686810" y="698500"/>
                    <a:pt x="2676969" y="698500"/>
                  </a:cubicBezTo>
                  <a:lnTo>
                    <a:pt x="216043" y="698500"/>
                  </a:lnTo>
                  <a:cubicBezTo>
                    <a:pt x="206202" y="698500"/>
                    <a:pt x="197104" y="693267"/>
                    <a:pt x="192155" y="684761"/>
                  </a:cubicBezTo>
                  <a:lnTo>
                    <a:pt x="4941" y="362989"/>
                  </a:lnTo>
                  <a:cubicBezTo>
                    <a:pt x="0" y="354496"/>
                    <a:pt x="0" y="344004"/>
                    <a:pt x="4941" y="335511"/>
                  </a:cubicBezTo>
                  <a:lnTo>
                    <a:pt x="192155" y="13739"/>
                  </a:lnTo>
                  <a:cubicBezTo>
                    <a:pt x="197104" y="5233"/>
                    <a:pt x="206202" y="0"/>
                    <a:pt x="216043" y="0"/>
                  </a:cubicBezTo>
                  <a:lnTo>
                    <a:pt x="2676969" y="0"/>
                  </a:lnTo>
                  <a:cubicBezTo>
                    <a:pt x="2686810" y="0"/>
                    <a:pt x="2695908" y="5233"/>
                    <a:pt x="2700857" y="13739"/>
                  </a:cubicBezTo>
                  <a:lnTo>
                    <a:pt x="2888070" y="335511"/>
                  </a:lnTo>
                  <a:cubicBezTo>
                    <a:pt x="2893012" y="344004"/>
                    <a:pt x="2893012" y="354496"/>
                    <a:pt x="2888070" y="362989"/>
                  </a:cubicBezTo>
                  <a:close/>
                </a:path>
              </a:pathLst>
            </a:custGeom>
            <a:solidFill>
              <a:srgbClr val="000000"/>
            </a:solidFill>
          </p:spPr>
          <p:txBody>
            <a:bodyPr/>
            <a:lstStyle/>
            <a:p>
              <a:endParaRPr lang="en-US"/>
            </a:p>
          </p:txBody>
        </p:sp>
        <p:sp>
          <p:nvSpPr>
            <p:cNvPr id="17" name="TextBox 17"/>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33401" y="7165036"/>
            <a:ext cx="2504992" cy="2152728"/>
            <a:chOff x="0" y="0"/>
            <a:chExt cx="812800" cy="698500"/>
          </a:xfrm>
        </p:grpSpPr>
        <p:sp>
          <p:nvSpPr>
            <p:cNvPr id="19" name="Freeform 19"/>
            <p:cNvSpPr/>
            <p:nvPr/>
          </p:nvSpPr>
          <p:spPr>
            <a:xfrm>
              <a:off x="9496" y="0"/>
              <a:ext cx="793809" cy="698500"/>
            </a:xfrm>
            <a:custGeom>
              <a:avLst/>
              <a:gdLst/>
              <a:ahLst/>
              <a:cxnLst/>
              <a:rect l="l" t="t" r="r" b="b"/>
              <a:pathLst>
                <a:path w="793809" h="698500">
                  <a:moveTo>
                    <a:pt x="778436" y="391992"/>
                  </a:moveTo>
                  <a:lnTo>
                    <a:pt x="624972" y="655758"/>
                  </a:lnTo>
                  <a:cubicBezTo>
                    <a:pt x="609576" y="682221"/>
                    <a:pt x="581270" y="698500"/>
                    <a:pt x="550654" y="698500"/>
                  </a:cubicBezTo>
                  <a:lnTo>
                    <a:pt x="243154" y="698500"/>
                  </a:lnTo>
                  <a:cubicBezTo>
                    <a:pt x="212538" y="698500"/>
                    <a:pt x="184232" y="682221"/>
                    <a:pt x="168836" y="655758"/>
                  </a:cubicBezTo>
                  <a:lnTo>
                    <a:pt x="15372" y="391992"/>
                  </a:lnTo>
                  <a:cubicBezTo>
                    <a:pt x="0" y="365570"/>
                    <a:pt x="0" y="332930"/>
                    <a:pt x="15372" y="306508"/>
                  </a:cubicBezTo>
                  <a:lnTo>
                    <a:pt x="168836" y="42742"/>
                  </a:lnTo>
                  <a:cubicBezTo>
                    <a:pt x="184232" y="16279"/>
                    <a:pt x="212538" y="0"/>
                    <a:pt x="243154" y="0"/>
                  </a:cubicBezTo>
                  <a:lnTo>
                    <a:pt x="550654" y="0"/>
                  </a:lnTo>
                  <a:cubicBezTo>
                    <a:pt x="581270" y="0"/>
                    <a:pt x="609576" y="16279"/>
                    <a:pt x="624972" y="42742"/>
                  </a:cubicBezTo>
                  <a:lnTo>
                    <a:pt x="778436" y="306508"/>
                  </a:lnTo>
                  <a:cubicBezTo>
                    <a:pt x="793808" y="332930"/>
                    <a:pt x="793808" y="365570"/>
                    <a:pt x="778436" y="391992"/>
                  </a:cubicBezTo>
                  <a:close/>
                </a:path>
              </a:pathLst>
            </a:custGeom>
            <a:solidFill>
              <a:srgbClr val="000000"/>
            </a:solidFill>
          </p:spPr>
          <p:txBody>
            <a:bodyPr/>
            <a:lstStyle/>
            <a:p>
              <a:endParaRPr lang="en-US"/>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570034" y="7377724"/>
            <a:ext cx="2090151" cy="1796223"/>
            <a:chOff x="0" y="0"/>
            <a:chExt cx="812800" cy="698500"/>
          </a:xfrm>
        </p:grpSpPr>
        <p:sp>
          <p:nvSpPr>
            <p:cNvPr id="22" name="Freeform 22"/>
            <p:cNvSpPr/>
            <p:nvPr/>
          </p:nvSpPr>
          <p:spPr>
            <a:xfrm>
              <a:off x="11380" y="0"/>
              <a:ext cx="790040" cy="698500"/>
            </a:xfrm>
            <a:custGeom>
              <a:avLst/>
              <a:gdLst/>
              <a:ahLst/>
              <a:cxnLst/>
              <a:rect l="l" t="t" r="r" b="b"/>
              <a:pathLst>
                <a:path w="790040" h="698500">
                  <a:moveTo>
                    <a:pt x="771616" y="400475"/>
                  </a:moveTo>
                  <a:lnTo>
                    <a:pt x="628024" y="647275"/>
                  </a:lnTo>
                  <a:cubicBezTo>
                    <a:pt x="609571" y="678990"/>
                    <a:pt x="575648" y="698500"/>
                    <a:pt x="538956" y="698500"/>
                  </a:cubicBezTo>
                  <a:lnTo>
                    <a:pt x="251084" y="698500"/>
                  </a:lnTo>
                  <a:cubicBezTo>
                    <a:pt x="214392" y="698500"/>
                    <a:pt x="180469" y="678990"/>
                    <a:pt x="162017" y="647275"/>
                  </a:cubicBezTo>
                  <a:lnTo>
                    <a:pt x="18423" y="400475"/>
                  </a:lnTo>
                  <a:cubicBezTo>
                    <a:pt x="0" y="368810"/>
                    <a:pt x="0" y="329690"/>
                    <a:pt x="18423" y="298025"/>
                  </a:cubicBezTo>
                  <a:lnTo>
                    <a:pt x="162017" y="51225"/>
                  </a:lnTo>
                  <a:cubicBezTo>
                    <a:pt x="180469" y="19510"/>
                    <a:pt x="214392" y="0"/>
                    <a:pt x="251084" y="0"/>
                  </a:cubicBezTo>
                  <a:lnTo>
                    <a:pt x="538956" y="0"/>
                  </a:lnTo>
                  <a:cubicBezTo>
                    <a:pt x="575648" y="0"/>
                    <a:pt x="609571" y="19510"/>
                    <a:pt x="628024" y="51225"/>
                  </a:cubicBezTo>
                  <a:lnTo>
                    <a:pt x="771616" y="298025"/>
                  </a:lnTo>
                  <a:cubicBezTo>
                    <a:pt x="790040" y="329690"/>
                    <a:pt x="790040" y="368810"/>
                    <a:pt x="771616" y="400475"/>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4" name="AutoShape 24"/>
          <p:cNvSpPr/>
          <p:nvPr/>
        </p:nvSpPr>
        <p:spPr>
          <a:xfrm flipH="1" flipV="1">
            <a:off x="-625002" y="8142473"/>
            <a:ext cx="999511" cy="98927"/>
          </a:xfrm>
          <a:prstGeom prst="line">
            <a:avLst/>
          </a:prstGeom>
          <a:ln w="38100" cap="flat">
            <a:solidFill>
              <a:srgbClr val="000000"/>
            </a:solidFill>
            <a:prstDash val="solid"/>
            <a:headEnd type="none" w="sm" len="sm"/>
            <a:tailEnd type="none" w="sm" len="sm"/>
          </a:ln>
        </p:spPr>
        <p:txBody>
          <a:bodyPr/>
          <a:lstStyle/>
          <a:p>
            <a:endParaRPr lang="en-US"/>
          </a:p>
        </p:txBody>
      </p:sp>
      <p:sp>
        <p:nvSpPr>
          <p:cNvPr id="25" name="Freeform 25"/>
          <p:cNvSpPr/>
          <p:nvPr/>
        </p:nvSpPr>
        <p:spPr>
          <a:xfrm>
            <a:off x="1146662" y="7789430"/>
            <a:ext cx="936894" cy="936894"/>
          </a:xfrm>
          <a:custGeom>
            <a:avLst/>
            <a:gdLst/>
            <a:ahLst/>
            <a:cxnLst/>
            <a:rect l="l" t="t" r="r" b="b"/>
            <a:pathLst>
              <a:path w="936894" h="936894">
                <a:moveTo>
                  <a:pt x="0" y="0"/>
                </a:moveTo>
                <a:lnTo>
                  <a:pt x="936895" y="0"/>
                </a:lnTo>
                <a:lnTo>
                  <a:pt x="936895" y="936894"/>
                </a:lnTo>
                <a:lnTo>
                  <a:pt x="0" y="936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TextBox 26"/>
          <p:cNvSpPr txBox="1"/>
          <p:nvPr/>
        </p:nvSpPr>
        <p:spPr>
          <a:xfrm>
            <a:off x="1028700" y="1006423"/>
            <a:ext cx="12800988"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OFFICERS</a:t>
            </a:r>
          </a:p>
        </p:txBody>
      </p:sp>
      <p:sp>
        <p:nvSpPr>
          <p:cNvPr id="27" name="TextBox 27"/>
          <p:cNvSpPr txBox="1"/>
          <p:nvPr/>
        </p:nvSpPr>
        <p:spPr>
          <a:xfrm>
            <a:off x="600339" y="2538466"/>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Motions 8 &amp; 9: to approve Article 8.2 as written</a:t>
            </a:r>
          </a:p>
        </p:txBody>
      </p:sp>
      <p:sp>
        <p:nvSpPr>
          <p:cNvPr id="28" name="TextBox 28"/>
          <p:cNvSpPr txBox="1"/>
          <p:nvPr/>
        </p:nvSpPr>
        <p:spPr>
          <a:xfrm>
            <a:off x="600339" y="3183973"/>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10: to approve Article 8.5 (a) (b) as written</a:t>
            </a:r>
          </a:p>
        </p:txBody>
      </p:sp>
      <p:sp>
        <p:nvSpPr>
          <p:cNvPr id="29" name="TextBox 29"/>
          <p:cNvSpPr txBox="1"/>
          <p:nvPr/>
        </p:nvSpPr>
        <p:spPr>
          <a:xfrm>
            <a:off x="546124" y="9570427"/>
            <a:ext cx="2252130" cy="314325"/>
          </a:xfrm>
          <a:prstGeom prst="rect">
            <a:avLst/>
          </a:prstGeom>
        </p:spPr>
        <p:txBody>
          <a:bodyPr lIns="0" tIns="0" rIns="0" bIns="0" rtlCol="0" anchor="t">
            <a:spAutoFit/>
          </a:bodyPr>
          <a:lstStyle/>
          <a:p>
            <a:pPr algn="ctr">
              <a:lnSpc>
                <a:spcPts val="2575"/>
              </a:lnSpc>
            </a:pPr>
            <a:r>
              <a:rPr lang="en-US" sz="2146" b="1">
                <a:solidFill>
                  <a:srgbClr val="FFFFFF"/>
                </a:solidFill>
                <a:latin typeface="Serithai Expanded Bold"/>
                <a:ea typeface="Serithai Expanded Bold"/>
                <a:cs typeface="Serithai Expanded Bold"/>
                <a:sym typeface="Serithai Expanded Bold"/>
              </a:rPr>
              <a:t>OFFICERS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411014" y="1170359"/>
            <a:ext cx="18648310" cy="4828098"/>
            <a:chOff x="0" y="0"/>
            <a:chExt cx="1356810" cy="351282"/>
          </a:xfrm>
        </p:grpSpPr>
        <p:sp>
          <p:nvSpPr>
            <p:cNvPr id="4" name="Freeform 4"/>
            <p:cNvSpPr/>
            <p:nvPr/>
          </p:nvSpPr>
          <p:spPr>
            <a:xfrm>
              <a:off x="0" y="0"/>
              <a:ext cx="1356810" cy="351282"/>
            </a:xfrm>
            <a:custGeom>
              <a:avLst/>
              <a:gdLst/>
              <a:ahLst/>
              <a:cxnLst/>
              <a:rect l="l" t="t" r="r" b="b"/>
              <a:pathLst>
                <a:path w="1356810" h="351282">
                  <a:moveTo>
                    <a:pt x="11624" y="0"/>
                  </a:moveTo>
                  <a:lnTo>
                    <a:pt x="1345186" y="0"/>
                  </a:lnTo>
                  <a:cubicBezTo>
                    <a:pt x="1348269" y="0"/>
                    <a:pt x="1351225" y="1225"/>
                    <a:pt x="1353405" y="3405"/>
                  </a:cubicBezTo>
                  <a:cubicBezTo>
                    <a:pt x="1355585" y="5585"/>
                    <a:pt x="1356810" y="8541"/>
                    <a:pt x="1356810" y="11624"/>
                  </a:cubicBezTo>
                  <a:lnTo>
                    <a:pt x="1356810" y="339657"/>
                  </a:lnTo>
                  <a:cubicBezTo>
                    <a:pt x="1356810" y="342740"/>
                    <a:pt x="1355585" y="345697"/>
                    <a:pt x="1353405" y="347877"/>
                  </a:cubicBezTo>
                  <a:cubicBezTo>
                    <a:pt x="1351225" y="350057"/>
                    <a:pt x="1348269" y="351282"/>
                    <a:pt x="1345186" y="351282"/>
                  </a:cubicBezTo>
                  <a:lnTo>
                    <a:pt x="11624" y="351282"/>
                  </a:lnTo>
                  <a:cubicBezTo>
                    <a:pt x="8541" y="351282"/>
                    <a:pt x="5585" y="350057"/>
                    <a:pt x="3405" y="347877"/>
                  </a:cubicBezTo>
                  <a:cubicBezTo>
                    <a:pt x="1225" y="345697"/>
                    <a:pt x="0" y="342740"/>
                    <a:pt x="0" y="339657"/>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38938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791190" y="2220778"/>
            <a:ext cx="16705620" cy="30511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8.2 President</a:t>
            </a:r>
          </a:p>
          <a:p>
            <a:pPr algn="l">
              <a:lnSpc>
                <a:spcPts val="3499"/>
              </a:lnSpc>
            </a:pPr>
            <a:r>
              <a:rPr lang="en-US" sz="2499" b="1">
                <a:solidFill>
                  <a:srgbClr val="FFFFFF"/>
                </a:solidFill>
                <a:latin typeface="Open Sauce Bold"/>
                <a:ea typeface="Open Sauce Bold"/>
                <a:cs typeface="Open Sauce Bold"/>
                <a:sym typeface="Open Sauce Bold"/>
              </a:rPr>
              <a:t>(a) Nomination. </a:t>
            </a:r>
            <a:r>
              <a:rPr lang="en-US" sz="2499">
                <a:solidFill>
                  <a:srgbClr val="A3D1FD"/>
                </a:solidFill>
                <a:latin typeface="Open Sauce"/>
                <a:ea typeface="Open Sauce"/>
                <a:cs typeface="Open Sauce"/>
                <a:sym typeface="Open Sauce"/>
              </a:rPr>
              <a:t>If more than two (2) candidates choose to stand for election, the Presidential Nominating Committee shall (subject to qualifications contained in these bylaws) nominate two (2) candidates for President at a meeting to occur within one (1) year prior to the election of the President, which shall take place before the Annual Members’ Meeting at which the current President’s term ends. Each candidate must be a Certified Member, and must be a sitting Director or immediate past Director.</a:t>
            </a: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7" name="TextBox 7"/>
          <p:cNvSpPr txBox="1"/>
          <p:nvPr/>
        </p:nvSpPr>
        <p:spPr>
          <a:xfrm>
            <a:off x="7589034" y="608384"/>
            <a:ext cx="2648216" cy="534762"/>
          </a:xfrm>
          <a:prstGeom prst="rect">
            <a:avLst/>
          </a:prstGeom>
        </p:spPr>
        <p:txBody>
          <a:bodyPr lIns="0" tIns="0" rIns="0" bIns="0" rtlCol="0" anchor="t">
            <a:spAutoFit/>
          </a:bodyPr>
          <a:lstStyle/>
          <a:p>
            <a:pPr algn="ctr">
              <a:lnSpc>
                <a:spcPts val="3840"/>
              </a:lnSpc>
            </a:pPr>
            <a:r>
              <a:rPr lang="en-US" sz="4400" b="1" dirty="0">
                <a:solidFill>
                  <a:srgbClr val="FFC000"/>
                </a:solidFill>
                <a:latin typeface="Serithai Expanded Bold"/>
                <a:ea typeface="Serithai Expanded Bold"/>
                <a:cs typeface="Serithai Expanded Bold"/>
                <a:sym typeface="Serithai Expanded Bold"/>
              </a:rPr>
              <a:t>ORIGINAL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374510" y="1341274"/>
            <a:ext cx="17346779" cy="8219628"/>
            <a:chOff x="0" y="0"/>
            <a:chExt cx="1262114" cy="598042"/>
          </a:xfrm>
        </p:grpSpPr>
        <p:sp>
          <p:nvSpPr>
            <p:cNvPr id="4" name="Freeform 4"/>
            <p:cNvSpPr/>
            <p:nvPr/>
          </p:nvSpPr>
          <p:spPr>
            <a:xfrm>
              <a:off x="0" y="0"/>
              <a:ext cx="1262114" cy="598042"/>
            </a:xfrm>
            <a:custGeom>
              <a:avLst/>
              <a:gdLst/>
              <a:ahLst/>
              <a:cxnLst/>
              <a:rect l="l" t="t" r="r" b="b"/>
              <a:pathLst>
                <a:path w="1262114" h="598042">
                  <a:moveTo>
                    <a:pt x="12496" y="0"/>
                  </a:moveTo>
                  <a:lnTo>
                    <a:pt x="1249617" y="0"/>
                  </a:lnTo>
                  <a:cubicBezTo>
                    <a:pt x="1256519" y="0"/>
                    <a:pt x="1262114" y="5595"/>
                    <a:pt x="1262114" y="12496"/>
                  </a:cubicBezTo>
                  <a:lnTo>
                    <a:pt x="1262114" y="585546"/>
                  </a:lnTo>
                  <a:cubicBezTo>
                    <a:pt x="1262114" y="592447"/>
                    <a:pt x="1256519" y="598042"/>
                    <a:pt x="1249617" y="598042"/>
                  </a:cubicBezTo>
                  <a:lnTo>
                    <a:pt x="12496" y="598042"/>
                  </a:lnTo>
                  <a:cubicBezTo>
                    <a:pt x="5595" y="598042"/>
                    <a:pt x="0" y="592447"/>
                    <a:pt x="0" y="585546"/>
                  </a:cubicBezTo>
                  <a:lnTo>
                    <a:pt x="0" y="12496"/>
                  </a:lnTo>
                  <a:cubicBezTo>
                    <a:pt x="0" y="5595"/>
                    <a:pt x="5595" y="0"/>
                    <a:pt x="12496" y="0"/>
                  </a:cubicBezTo>
                  <a:close/>
                </a:path>
              </a:pathLst>
            </a:custGeom>
            <a:solidFill>
              <a:srgbClr val="000000"/>
            </a:solidFill>
          </p:spPr>
          <p:txBody>
            <a:bodyPr/>
            <a:lstStyle/>
            <a:p>
              <a:endParaRPr lang="en-US"/>
            </a:p>
          </p:txBody>
        </p:sp>
        <p:sp>
          <p:nvSpPr>
            <p:cNvPr id="5" name="TextBox 5"/>
            <p:cNvSpPr txBox="1"/>
            <p:nvPr/>
          </p:nvSpPr>
          <p:spPr>
            <a:xfrm>
              <a:off x="0" y="-38100"/>
              <a:ext cx="1262114" cy="63614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96946" y="1825625"/>
            <a:ext cx="16901906" cy="83089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8.2 President</a:t>
            </a:r>
          </a:p>
          <a:p>
            <a:pPr algn="l">
              <a:lnSpc>
                <a:spcPts val="3499"/>
              </a:lnSpc>
            </a:pPr>
            <a:r>
              <a:rPr lang="en-US" sz="2499" b="1">
                <a:solidFill>
                  <a:srgbClr val="FFFFFF"/>
                </a:solidFill>
                <a:latin typeface="Open Sauce Bold"/>
                <a:ea typeface="Open Sauce Bold"/>
                <a:cs typeface="Open Sauce Bold"/>
                <a:sym typeface="Open Sauce Bold"/>
              </a:rPr>
              <a:t>(a) Nomination</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If more than two (2) candidates choose to stand for election, the Presidential Nominating Committee shall (subject to qualifications contained in these bylaws) nominate two (2) candidates for President at a meeting to occur within one (1) year prior to the election of the President, which shall take place before the Annual Members’ Meeting at which the current President’s term ends. </a:t>
            </a:r>
            <a:r>
              <a:rPr lang="en-US" sz="2499">
                <a:solidFill>
                  <a:srgbClr val="DDD723"/>
                </a:solidFill>
                <a:latin typeface="Open Sauce"/>
                <a:ea typeface="Open Sauce"/>
                <a:cs typeface="Open Sauce"/>
                <a:sym typeface="Open Sauce"/>
              </a:rPr>
              <a:t>Each candidate must be a Certified Member or Certified-Retired Member.</a:t>
            </a:r>
            <a:r>
              <a:rPr lang="en-US" sz="2499">
                <a:solidFill>
                  <a:srgbClr val="A3D1FD"/>
                </a:solidFill>
                <a:latin typeface="Open Sauce"/>
                <a:ea typeface="Open Sauce"/>
                <a:cs typeface="Open Sauce"/>
                <a:sym typeface="Open Sauce"/>
              </a:rPr>
              <a:t> Candidates for the office of President must be a current or past NATA Committee or Council Chair who served under the current or immediate past-president or a current or past Director of NATA.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FFFFFF"/>
                </a:solidFill>
                <a:latin typeface="Open Sauce"/>
                <a:ea typeface="Open Sauce"/>
                <a:cs typeface="Open Sauce"/>
                <a:sym typeface="Open Sauce"/>
              </a:rPr>
              <a:t>(</a:t>
            </a:r>
            <a:r>
              <a:rPr lang="en-US" sz="2499" b="1">
                <a:solidFill>
                  <a:srgbClr val="FFFFFF"/>
                </a:solidFill>
                <a:latin typeface="Open Sauce Bold"/>
                <a:ea typeface="Open Sauce Bold"/>
                <a:cs typeface="Open Sauce Bold"/>
                <a:sym typeface="Open Sauce Bold"/>
              </a:rPr>
              <a:t>b)Election</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Elections shall be conducted in an orderly, efficient, equitable and secure manner. A ballot shall be sent to each Professional Member and Professional-Retired Member. An election shall not be held if there is only one candidate. The candidate receiving the largest number of votes shall take office as NATA’s President at the next Annual Members’ Meeting.</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FFFFFF"/>
                </a:solidFill>
                <a:latin typeface="Open Sauce"/>
                <a:ea typeface="Open Sauce"/>
                <a:cs typeface="Open Sauce"/>
                <a:sym typeface="Open Sauce"/>
              </a:rPr>
              <a:t>(</a:t>
            </a:r>
            <a:r>
              <a:rPr lang="en-US" sz="2499" b="1">
                <a:solidFill>
                  <a:srgbClr val="FFFFFF"/>
                </a:solidFill>
                <a:latin typeface="Open Sauce Bold"/>
                <a:ea typeface="Open Sauce Bold"/>
                <a:cs typeface="Open Sauce Bold"/>
                <a:sym typeface="Open Sauce Bold"/>
              </a:rPr>
              <a:t>c)Term of Office, Re-election</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The term of office of the President shall be three (3) years. With the exception of a Vice President who advances to fill a partial term as President, the President may not serve more than one (1) term.</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7" name="TextBox 7"/>
          <p:cNvSpPr txBox="1"/>
          <p:nvPr/>
        </p:nvSpPr>
        <p:spPr>
          <a:xfrm>
            <a:off x="7087134" y="198809"/>
            <a:ext cx="4113733" cy="971550"/>
          </a:xfrm>
          <a:prstGeom prst="rect">
            <a:avLst/>
          </a:prstGeom>
        </p:spPr>
        <p:txBody>
          <a:bodyPr lIns="0" tIns="0" rIns="0" bIns="0" rtlCol="0" anchor="t">
            <a:spAutoFit/>
          </a:bodyPr>
          <a:lstStyle/>
          <a:p>
            <a:pPr algn="ctr">
              <a:lnSpc>
                <a:spcPts val="3840"/>
              </a:lnSpc>
            </a:pPr>
            <a:r>
              <a:rPr lang="en-US" sz="3200" b="1" dirty="0">
                <a:solidFill>
                  <a:srgbClr val="A3D1FD"/>
                </a:solidFill>
                <a:latin typeface="Serithai Expanded Bold"/>
                <a:ea typeface="Serithai Expanded Bold"/>
                <a:cs typeface="Serithai Expanded Bold"/>
                <a:sym typeface="Serithai Expanded Bold"/>
              </a:rPr>
              <a:t>PROPOSED CHANGE Motion 8</a:t>
            </a:r>
          </a:p>
        </p:txBody>
      </p:sp>
      <p:sp>
        <p:nvSpPr>
          <p:cNvPr id="8" name="AutoShape 8"/>
          <p:cNvSpPr/>
          <p:nvPr/>
        </p:nvSpPr>
        <p:spPr>
          <a:xfrm flipH="1" flipV="1">
            <a:off x="-625002" y="8142473"/>
            <a:ext cx="999511" cy="98927"/>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4E72"/>
        </a:solidFill>
        <a:effectLst/>
      </p:bgPr>
    </p:bg>
    <p:spTree>
      <p:nvGrpSpPr>
        <p:cNvPr id="1" name=""/>
        <p:cNvGrpSpPr/>
        <p:nvPr/>
      </p:nvGrpSpPr>
      <p:grpSpPr>
        <a:xfrm>
          <a:off x="0" y="0"/>
          <a:ext cx="0" cy="0"/>
          <a:chOff x="0" y="0"/>
          <a:chExt cx="0" cy="0"/>
        </a:xfrm>
      </p:grpSpPr>
      <p:grpSp>
        <p:nvGrpSpPr>
          <p:cNvPr id="2" name="Group 2"/>
          <p:cNvGrpSpPr/>
          <p:nvPr/>
        </p:nvGrpSpPr>
        <p:grpSpPr>
          <a:xfrm rot="-7210721">
            <a:off x="8110305" y="580120"/>
            <a:ext cx="8489968" cy="2047791"/>
            <a:chOff x="0" y="0"/>
            <a:chExt cx="2895921" cy="698500"/>
          </a:xfrm>
        </p:grpSpPr>
        <p:sp>
          <p:nvSpPr>
            <p:cNvPr id="3" name="Freeform 3"/>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4" name="TextBox 4"/>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7210721">
            <a:off x="9097248" y="3233129"/>
            <a:ext cx="14795607" cy="2741306"/>
            <a:chOff x="0" y="0"/>
            <a:chExt cx="3770004" cy="698500"/>
          </a:xfrm>
        </p:grpSpPr>
        <p:sp>
          <p:nvSpPr>
            <p:cNvPr id="6" name="Freeform 6"/>
            <p:cNvSpPr/>
            <p:nvPr/>
          </p:nvSpPr>
          <p:spPr>
            <a:xfrm>
              <a:off x="1005" y="0"/>
              <a:ext cx="3767994" cy="698500"/>
            </a:xfrm>
            <a:custGeom>
              <a:avLst/>
              <a:gdLst/>
              <a:ahLst/>
              <a:cxnLst/>
              <a:rect l="l" t="t" r="r" b="b"/>
              <a:pathLst>
                <a:path w="3767994" h="698500">
                  <a:moveTo>
                    <a:pt x="3766367" y="353773"/>
                  </a:moveTo>
                  <a:lnTo>
                    <a:pt x="3568430" y="693977"/>
                  </a:lnTo>
                  <a:cubicBezTo>
                    <a:pt x="3566801" y="696777"/>
                    <a:pt x="3563806" y="698500"/>
                    <a:pt x="3560566" y="698500"/>
                  </a:cubicBezTo>
                  <a:lnTo>
                    <a:pt x="207428" y="698500"/>
                  </a:lnTo>
                  <a:cubicBezTo>
                    <a:pt x="204188" y="698500"/>
                    <a:pt x="201193" y="696777"/>
                    <a:pt x="199564" y="693977"/>
                  </a:cubicBezTo>
                  <a:lnTo>
                    <a:pt x="1626" y="353773"/>
                  </a:lnTo>
                  <a:cubicBezTo>
                    <a:pt x="0" y="350977"/>
                    <a:pt x="0" y="347523"/>
                    <a:pt x="1626" y="344727"/>
                  </a:cubicBezTo>
                  <a:lnTo>
                    <a:pt x="199564" y="4523"/>
                  </a:lnTo>
                  <a:cubicBezTo>
                    <a:pt x="201193" y="1723"/>
                    <a:pt x="204188" y="0"/>
                    <a:pt x="207428" y="0"/>
                  </a:cubicBezTo>
                  <a:lnTo>
                    <a:pt x="3560566" y="0"/>
                  </a:lnTo>
                  <a:cubicBezTo>
                    <a:pt x="3563806" y="0"/>
                    <a:pt x="3566801" y="1723"/>
                    <a:pt x="3568430" y="4523"/>
                  </a:cubicBezTo>
                  <a:lnTo>
                    <a:pt x="3766367" y="344727"/>
                  </a:lnTo>
                  <a:cubicBezTo>
                    <a:pt x="3767994" y="347523"/>
                    <a:pt x="3767994" y="350977"/>
                    <a:pt x="3766367" y="353773"/>
                  </a:cubicBezTo>
                  <a:close/>
                </a:path>
              </a:pathLst>
            </a:custGeom>
            <a:solidFill>
              <a:srgbClr val="000000"/>
            </a:solidFill>
          </p:spPr>
          <p:txBody>
            <a:bodyPr/>
            <a:lstStyle/>
            <a:p>
              <a:endParaRPr lang="en-US"/>
            </a:p>
          </p:txBody>
        </p:sp>
        <p:sp>
          <p:nvSpPr>
            <p:cNvPr id="7" name="TextBox 7"/>
            <p:cNvSpPr txBox="1"/>
            <p:nvPr/>
          </p:nvSpPr>
          <p:spPr>
            <a:xfrm>
              <a:off x="114300" y="-38100"/>
              <a:ext cx="354140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7210721">
            <a:off x="15372528" y="2563568"/>
            <a:ext cx="5303887" cy="1240810"/>
            <a:chOff x="0" y="0"/>
            <a:chExt cx="2985763" cy="698500"/>
          </a:xfrm>
        </p:grpSpPr>
        <p:sp>
          <p:nvSpPr>
            <p:cNvPr id="9" name="Freeform 9"/>
            <p:cNvSpPr/>
            <p:nvPr/>
          </p:nvSpPr>
          <p:spPr>
            <a:xfrm>
              <a:off x="2803" y="0"/>
              <a:ext cx="2980157" cy="698500"/>
            </a:xfrm>
            <a:custGeom>
              <a:avLst/>
              <a:gdLst/>
              <a:ahLst/>
              <a:cxnLst/>
              <a:rect l="l" t="t" r="r" b="b"/>
              <a:pathLst>
                <a:path w="2980157" h="698500">
                  <a:moveTo>
                    <a:pt x="2975619" y="361867"/>
                  </a:moveTo>
                  <a:lnTo>
                    <a:pt x="2787100" y="685883"/>
                  </a:lnTo>
                  <a:cubicBezTo>
                    <a:pt x="2782555" y="693695"/>
                    <a:pt x="2774200" y="698500"/>
                    <a:pt x="2765163" y="698500"/>
                  </a:cubicBezTo>
                  <a:lnTo>
                    <a:pt x="214994" y="698500"/>
                  </a:lnTo>
                  <a:cubicBezTo>
                    <a:pt x="205957" y="698500"/>
                    <a:pt x="197601" y="693695"/>
                    <a:pt x="193056" y="685883"/>
                  </a:cubicBezTo>
                  <a:lnTo>
                    <a:pt x="4538" y="361867"/>
                  </a:lnTo>
                  <a:cubicBezTo>
                    <a:pt x="0" y="354068"/>
                    <a:pt x="0" y="344432"/>
                    <a:pt x="4538" y="336633"/>
                  </a:cubicBezTo>
                  <a:lnTo>
                    <a:pt x="193056" y="12617"/>
                  </a:lnTo>
                  <a:cubicBezTo>
                    <a:pt x="197601" y="4805"/>
                    <a:pt x="205957" y="0"/>
                    <a:pt x="214994" y="0"/>
                  </a:cubicBezTo>
                  <a:lnTo>
                    <a:pt x="2765163" y="0"/>
                  </a:lnTo>
                  <a:cubicBezTo>
                    <a:pt x="2774200" y="0"/>
                    <a:pt x="2782555" y="4805"/>
                    <a:pt x="2787100" y="12617"/>
                  </a:cubicBezTo>
                  <a:lnTo>
                    <a:pt x="2975619" y="336633"/>
                  </a:lnTo>
                  <a:cubicBezTo>
                    <a:pt x="2980157" y="344432"/>
                    <a:pt x="2980157" y="354068"/>
                    <a:pt x="2975619" y="361867"/>
                  </a:cubicBezTo>
                  <a:close/>
                </a:path>
              </a:pathLst>
            </a:custGeom>
            <a:solidFill>
              <a:srgbClr val="000000"/>
            </a:solidFill>
          </p:spPr>
          <p:txBody>
            <a:bodyPr/>
            <a:lstStyle/>
            <a:p>
              <a:endParaRPr lang="en-US"/>
            </a:p>
          </p:txBody>
        </p:sp>
        <p:sp>
          <p:nvSpPr>
            <p:cNvPr id="10" name="TextBox 10"/>
            <p:cNvSpPr txBox="1"/>
            <p:nvPr/>
          </p:nvSpPr>
          <p:spPr>
            <a:xfrm>
              <a:off x="114300" y="-38100"/>
              <a:ext cx="2757163"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828909" y="1534347"/>
            <a:ext cx="12666393" cy="1649626"/>
            <a:chOff x="0" y="0"/>
            <a:chExt cx="921579" cy="120023"/>
          </a:xfrm>
        </p:grpSpPr>
        <p:sp>
          <p:nvSpPr>
            <p:cNvPr id="12" name="Freeform 12"/>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3" name="TextBox 13"/>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3240597" y="163883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EXPLANATION</a:t>
            </a:r>
          </a:p>
        </p:txBody>
      </p:sp>
      <p:sp>
        <p:nvSpPr>
          <p:cNvPr id="15" name="TextBox 15"/>
          <p:cNvSpPr txBox="1"/>
          <p:nvPr/>
        </p:nvSpPr>
        <p:spPr>
          <a:xfrm>
            <a:off x="2792698" y="2765299"/>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8: to approve Article 8.2 as written</a:t>
            </a:r>
          </a:p>
        </p:txBody>
      </p:sp>
      <p:sp>
        <p:nvSpPr>
          <p:cNvPr id="16" name="Freeform 16"/>
          <p:cNvSpPr/>
          <p:nvPr/>
        </p:nvSpPr>
        <p:spPr>
          <a:xfrm>
            <a:off x="12245714" y="1873882"/>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7" name="Freeform 17"/>
          <p:cNvSpPr/>
          <p:nvPr/>
        </p:nvSpPr>
        <p:spPr>
          <a:xfrm flipH="1">
            <a:off x="2902679" y="1873882"/>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8" name="Group 18"/>
          <p:cNvGrpSpPr/>
          <p:nvPr/>
        </p:nvGrpSpPr>
        <p:grpSpPr>
          <a:xfrm rot="-7210721">
            <a:off x="10452035" y="6017457"/>
            <a:ext cx="8489968" cy="2047791"/>
            <a:chOff x="0" y="0"/>
            <a:chExt cx="2895921" cy="698500"/>
          </a:xfrm>
        </p:grpSpPr>
        <p:sp>
          <p:nvSpPr>
            <p:cNvPr id="19" name="Freeform 19"/>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20" name="TextBox 20"/>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1586193" y="3593783"/>
            <a:ext cx="13639849" cy="3489325"/>
          </a:xfrm>
          <a:prstGeom prst="rect">
            <a:avLst/>
          </a:prstGeom>
        </p:spPr>
        <p:txBody>
          <a:bodyPr lIns="0" tIns="0" rIns="0" bIns="0" rtlCol="0" anchor="t">
            <a:spAutoFit/>
          </a:bodyPr>
          <a:lstStyle/>
          <a:p>
            <a:pPr algn="ctr">
              <a:lnSpc>
                <a:spcPts val="3499"/>
              </a:lnSpc>
              <a:spcBef>
                <a:spcPct val="0"/>
              </a:spcBef>
            </a:pPr>
            <a:r>
              <a:rPr lang="en-US" sz="2499">
                <a:solidFill>
                  <a:srgbClr val="A3D1FD"/>
                </a:solidFill>
                <a:latin typeface="Open Sauce"/>
                <a:ea typeface="Open Sauce"/>
                <a:cs typeface="Open Sauce"/>
                <a:sym typeface="Open Sauce"/>
              </a:rPr>
              <a:t>This expands the pool of individuals who are eligible to run for the position of NATA President. It now includes all current and past District Directors (rather than only immediate past District Directors). It also now includes all current NATA Committee or Council Chairs and those Chairs who served under the current NATA president and the immediate past NATA President. All candidates for President also have to meet the eligibility requirements designated in the Presidential Election Policies and Procedures. This allows certified-retired members to be eligible to run for president if they meet all other requirements.</a:t>
            </a:r>
          </a:p>
        </p:txBody>
      </p:sp>
      <p:grpSp>
        <p:nvGrpSpPr>
          <p:cNvPr id="22" name="Group 22"/>
          <p:cNvGrpSpPr/>
          <p:nvPr/>
        </p:nvGrpSpPr>
        <p:grpSpPr>
          <a:xfrm>
            <a:off x="399192" y="9390965"/>
            <a:ext cx="2006246" cy="483376"/>
            <a:chOff x="0" y="0"/>
            <a:chExt cx="2899116" cy="698500"/>
          </a:xfrm>
        </p:grpSpPr>
        <p:sp>
          <p:nvSpPr>
            <p:cNvPr id="23" name="Freeform 23"/>
            <p:cNvSpPr/>
            <p:nvPr/>
          </p:nvSpPr>
          <p:spPr>
            <a:xfrm>
              <a:off x="3705" y="0"/>
              <a:ext cx="2891706" cy="698500"/>
            </a:xfrm>
            <a:custGeom>
              <a:avLst/>
              <a:gdLst/>
              <a:ahLst/>
              <a:cxnLst/>
              <a:rect l="l" t="t" r="r" b="b"/>
              <a:pathLst>
                <a:path w="2891706" h="698500">
                  <a:moveTo>
                    <a:pt x="2885708" y="365927"/>
                  </a:moveTo>
                  <a:lnTo>
                    <a:pt x="2701914" y="681823"/>
                  </a:lnTo>
                  <a:cubicBezTo>
                    <a:pt x="2695906" y="692148"/>
                    <a:pt x="2684862" y="698500"/>
                    <a:pt x="2672916" y="698500"/>
                  </a:cubicBezTo>
                  <a:lnTo>
                    <a:pt x="218790" y="698500"/>
                  </a:lnTo>
                  <a:cubicBezTo>
                    <a:pt x="206844" y="698500"/>
                    <a:pt x="195799" y="692148"/>
                    <a:pt x="189792" y="681823"/>
                  </a:cubicBezTo>
                  <a:lnTo>
                    <a:pt x="5998" y="365927"/>
                  </a:lnTo>
                  <a:cubicBezTo>
                    <a:pt x="0" y="355618"/>
                    <a:pt x="0" y="342882"/>
                    <a:pt x="5998" y="332573"/>
                  </a:cubicBezTo>
                  <a:lnTo>
                    <a:pt x="189792" y="16677"/>
                  </a:lnTo>
                  <a:cubicBezTo>
                    <a:pt x="195799" y="6352"/>
                    <a:pt x="206844" y="0"/>
                    <a:pt x="218790" y="0"/>
                  </a:cubicBezTo>
                  <a:lnTo>
                    <a:pt x="2672916" y="0"/>
                  </a:lnTo>
                  <a:cubicBezTo>
                    <a:pt x="2684862" y="0"/>
                    <a:pt x="2695906" y="6352"/>
                    <a:pt x="2701914" y="16677"/>
                  </a:cubicBezTo>
                  <a:lnTo>
                    <a:pt x="2885708" y="332573"/>
                  </a:lnTo>
                  <a:cubicBezTo>
                    <a:pt x="2891706" y="342882"/>
                    <a:pt x="2891706" y="355618"/>
                    <a:pt x="2885708" y="365927"/>
                  </a:cubicBezTo>
                  <a:close/>
                </a:path>
              </a:pathLst>
            </a:custGeom>
            <a:solidFill>
              <a:srgbClr val="000000"/>
            </a:solidFill>
          </p:spPr>
          <p:txBody>
            <a:bodyPr/>
            <a:lstStyle/>
            <a:p>
              <a:endParaRPr lang="en-US"/>
            </a:p>
          </p:txBody>
        </p:sp>
        <p:sp>
          <p:nvSpPr>
            <p:cNvPr id="24" name="TextBox 24"/>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299430" y="7540544"/>
            <a:ext cx="2063596" cy="1773403"/>
            <a:chOff x="0" y="0"/>
            <a:chExt cx="812800" cy="698500"/>
          </a:xfrm>
        </p:grpSpPr>
        <p:sp>
          <p:nvSpPr>
            <p:cNvPr id="26" name="Freeform 26"/>
            <p:cNvSpPr/>
            <p:nvPr/>
          </p:nvSpPr>
          <p:spPr>
            <a:xfrm>
              <a:off x="11527" y="0"/>
              <a:ext cx="789747" cy="698500"/>
            </a:xfrm>
            <a:custGeom>
              <a:avLst/>
              <a:gdLst/>
              <a:ahLst/>
              <a:cxnLst/>
              <a:rect l="l" t="t" r="r" b="b"/>
              <a:pathLst>
                <a:path w="789747" h="698500">
                  <a:moveTo>
                    <a:pt x="771086" y="401134"/>
                  </a:moveTo>
                  <a:lnTo>
                    <a:pt x="628260" y="646616"/>
                  </a:lnTo>
                  <a:cubicBezTo>
                    <a:pt x="609571" y="678739"/>
                    <a:pt x="575210" y="698500"/>
                    <a:pt x="538046" y="698500"/>
                  </a:cubicBezTo>
                  <a:lnTo>
                    <a:pt x="251700" y="698500"/>
                  </a:lnTo>
                  <a:cubicBezTo>
                    <a:pt x="214536" y="698500"/>
                    <a:pt x="180175" y="678739"/>
                    <a:pt x="161486" y="646616"/>
                  </a:cubicBezTo>
                  <a:lnTo>
                    <a:pt x="18660" y="401134"/>
                  </a:lnTo>
                  <a:cubicBezTo>
                    <a:pt x="0" y="369061"/>
                    <a:pt x="0" y="329439"/>
                    <a:pt x="18660" y="297366"/>
                  </a:cubicBezTo>
                  <a:lnTo>
                    <a:pt x="161486" y="51884"/>
                  </a:lnTo>
                  <a:cubicBezTo>
                    <a:pt x="180175" y="19761"/>
                    <a:pt x="214536" y="0"/>
                    <a:pt x="251700" y="0"/>
                  </a:cubicBezTo>
                  <a:lnTo>
                    <a:pt x="538046" y="0"/>
                  </a:lnTo>
                  <a:cubicBezTo>
                    <a:pt x="575210" y="0"/>
                    <a:pt x="609571" y="19761"/>
                    <a:pt x="628260" y="51884"/>
                  </a:cubicBezTo>
                  <a:lnTo>
                    <a:pt x="771086" y="297366"/>
                  </a:lnTo>
                  <a:cubicBezTo>
                    <a:pt x="789746" y="329439"/>
                    <a:pt x="789746" y="369061"/>
                    <a:pt x="771086" y="401134"/>
                  </a:cubicBezTo>
                  <a:close/>
                </a:path>
              </a:pathLst>
            </a:custGeom>
            <a:solidFill>
              <a:srgbClr val="000000"/>
            </a:solidFill>
          </p:spPr>
          <p:txBody>
            <a:bodyPr/>
            <a:lstStyle/>
            <a:p>
              <a:endParaRPr lang="en-US"/>
            </a:p>
          </p:txBody>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494367" y="7715755"/>
            <a:ext cx="1721852" cy="1479717"/>
            <a:chOff x="0" y="0"/>
            <a:chExt cx="812800" cy="698500"/>
          </a:xfrm>
        </p:grpSpPr>
        <p:sp>
          <p:nvSpPr>
            <p:cNvPr id="29" name="Freeform 29"/>
            <p:cNvSpPr/>
            <p:nvPr/>
          </p:nvSpPr>
          <p:spPr>
            <a:xfrm>
              <a:off x="13814" y="0"/>
              <a:ext cx="785171" cy="698500"/>
            </a:xfrm>
            <a:custGeom>
              <a:avLst/>
              <a:gdLst/>
              <a:ahLst/>
              <a:cxnLst/>
              <a:rect l="l" t="t" r="r" b="b"/>
              <a:pathLst>
                <a:path w="785171" h="698500">
                  <a:moveTo>
                    <a:pt x="762808" y="411432"/>
                  </a:moveTo>
                  <a:lnTo>
                    <a:pt x="631964" y="636318"/>
                  </a:lnTo>
                  <a:cubicBezTo>
                    <a:pt x="609566" y="674816"/>
                    <a:pt x="568385" y="698500"/>
                    <a:pt x="523846" y="698500"/>
                  </a:cubicBezTo>
                  <a:lnTo>
                    <a:pt x="261326" y="698500"/>
                  </a:lnTo>
                  <a:cubicBezTo>
                    <a:pt x="216787" y="698500"/>
                    <a:pt x="175606" y="674816"/>
                    <a:pt x="153208" y="636318"/>
                  </a:cubicBezTo>
                  <a:lnTo>
                    <a:pt x="22364" y="411432"/>
                  </a:lnTo>
                  <a:cubicBezTo>
                    <a:pt x="0" y="372993"/>
                    <a:pt x="0" y="325507"/>
                    <a:pt x="22364" y="287068"/>
                  </a:cubicBezTo>
                  <a:lnTo>
                    <a:pt x="153208" y="62182"/>
                  </a:lnTo>
                  <a:cubicBezTo>
                    <a:pt x="175606" y="23684"/>
                    <a:pt x="216787" y="0"/>
                    <a:pt x="261326" y="0"/>
                  </a:cubicBezTo>
                  <a:lnTo>
                    <a:pt x="523846" y="0"/>
                  </a:lnTo>
                  <a:cubicBezTo>
                    <a:pt x="568385" y="0"/>
                    <a:pt x="609566" y="23684"/>
                    <a:pt x="631964" y="62182"/>
                  </a:cubicBezTo>
                  <a:lnTo>
                    <a:pt x="762808" y="287068"/>
                  </a:lnTo>
                  <a:cubicBezTo>
                    <a:pt x="785172" y="325507"/>
                    <a:pt x="785172" y="372993"/>
                    <a:pt x="762808" y="411432"/>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0" name="TextBox 3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31"/>
          <p:cNvSpPr/>
          <p:nvPr/>
        </p:nvSpPr>
        <p:spPr>
          <a:xfrm>
            <a:off x="862781" y="7987166"/>
            <a:ext cx="936894" cy="936894"/>
          </a:xfrm>
          <a:custGeom>
            <a:avLst/>
            <a:gdLst/>
            <a:ahLst/>
            <a:cxnLst/>
            <a:rect l="l" t="t" r="r" b="b"/>
            <a:pathLst>
              <a:path w="936894" h="936894">
                <a:moveTo>
                  <a:pt x="0" y="0"/>
                </a:moveTo>
                <a:lnTo>
                  <a:pt x="936894" y="0"/>
                </a:lnTo>
                <a:lnTo>
                  <a:pt x="936894" y="936895"/>
                </a:lnTo>
                <a:lnTo>
                  <a:pt x="0" y="936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TextBox 32"/>
          <p:cNvSpPr txBox="1"/>
          <p:nvPr/>
        </p:nvSpPr>
        <p:spPr>
          <a:xfrm>
            <a:off x="474670" y="9504718"/>
            <a:ext cx="1855290" cy="276225"/>
          </a:xfrm>
          <a:prstGeom prst="rect">
            <a:avLst/>
          </a:prstGeom>
        </p:spPr>
        <p:txBody>
          <a:bodyPr lIns="0" tIns="0" rIns="0" bIns="0" rtlCol="0" anchor="t">
            <a:spAutoFit/>
          </a:bodyPr>
          <a:lstStyle/>
          <a:p>
            <a:pPr algn="ctr">
              <a:lnSpc>
                <a:spcPts val="2121"/>
              </a:lnSpc>
            </a:pPr>
            <a:r>
              <a:rPr lang="en-US" sz="1768" b="1">
                <a:solidFill>
                  <a:srgbClr val="FFFFFF"/>
                </a:solidFill>
                <a:latin typeface="Serithai Expanded Bold"/>
                <a:ea typeface="Serithai Expanded Bold"/>
                <a:cs typeface="Serithai Expanded Bold"/>
                <a:sym typeface="Serithai Expanded Bold"/>
              </a:rPr>
              <a:t>OFFICERS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374510" y="1341274"/>
            <a:ext cx="17346779" cy="8219628"/>
            <a:chOff x="0" y="0"/>
            <a:chExt cx="1262114" cy="598042"/>
          </a:xfrm>
        </p:grpSpPr>
        <p:sp>
          <p:nvSpPr>
            <p:cNvPr id="4" name="Freeform 4"/>
            <p:cNvSpPr/>
            <p:nvPr/>
          </p:nvSpPr>
          <p:spPr>
            <a:xfrm>
              <a:off x="0" y="0"/>
              <a:ext cx="1262114" cy="598042"/>
            </a:xfrm>
            <a:custGeom>
              <a:avLst/>
              <a:gdLst/>
              <a:ahLst/>
              <a:cxnLst/>
              <a:rect l="l" t="t" r="r" b="b"/>
              <a:pathLst>
                <a:path w="1262114" h="598042">
                  <a:moveTo>
                    <a:pt x="12496" y="0"/>
                  </a:moveTo>
                  <a:lnTo>
                    <a:pt x="1249617" y="0"/>
                  </a:lnTo>
                  <a:cubicBezTo>
                    <a:pt x="1256519" y="0"/>
                    <a:pt x="1262114" y="5595"/>
                    <a:pt x="1262114" y="12496"/>
                  </a:cubicBezTo>
                  <a:lnTo>
                    <a:pt x="1262114" y="585546"/>
                  </a:lnTo>
                  <a:cubicBezTo>
                    <a:pt x="1262114" y="592447"/>
                    <a:pt x="1256519" y="598042"/>
                    <a:pt x="1249617" y="598042"/>
                  </a:cubicBezTo>
                  <a:lnTo>
                    <a:pt x="12496" y="598042"/>
                  </a:lnTo>
                  <a:cubicBezTo>
                    <a:pt x="5595" y="598042"/>
                    <a:pt x="0" y="592447"/>
                    <a:pt x="0" y="585546"/>
                  </a:cubicBezTo>
                  <a:lnTo>
                    <a:pt x="0" y="12496"/>
                  </a:lnTo>
                  <a:cubicBezTo>
                    <a:pt x="0" y="5595"/>
                    <a:pt x="5595" y="0"/>
                    <a:pt x="12496" y="0"/>
                  </a:cubicBezTo>
                  <a:close/>
                </a:path>
              </a:pathLst>
            </a:custGeom>
            <a:solidFill>
              <a:srgbClr val="000000"/>
            </a:solidFill>
          </p:spPr>
          <p:txBody>
            <a:bodyPr/>
            <a:lstStyle/>
            <a:p>
              <a:endParaRPr lang="en-US"/>
            </a:p>
          </p:txBody>
        </p:sp>
        <p:sp>
          <p:nvSpPr>
            <p:cNvPr id="5" name="TextBox 5"/>
            <p:cNvSpPr txBox="1"/>
            <p:nvPr/>
          </p:nvSpPr>
          <p:spPr>
            <a:xfrm>
              <a:off x="0" y="-38100"/>
              <a:ext cx="1262114" cy="63614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96946" y="1539875"/>
            <a:ext cx="16901906" cy="8938344"/>
          </a:xfrm>
          <a:prstGeom prst="rect">
            <a:avLst/>
          </a:prstGeom>
        </p:spPr>
        <p:txBody>
          <a:bodyPr lIns="0" tIns="0" rIns="0" bIns="0" rtlCol="0" anchor="t">
            <a:spAutoFit/>
          </a:bodyPr>
          <a:lstStyle/>
          <a:p>
            <a:pPr algn="l">
              <a:lnSpc>
                <a:spcPts val="3499"/>
              </a:lnSpc>
            </a:pPr>
            <a:r>
              <a:rPr lang="en-US" sz="2499" b="1" dirty="0">
                <a:solidFill>
                  <a:srgbClr val="FFFFFF"/>
                </a:solidFill>
                <a:latin typeface="Open Sauce Bold"/>
                <a:ea typeface="Open Sauce Bold"/>
                <a:cs typeface="Open Sauce Bold"/>
                <a:sym typeface="Open Sauce Bold"/>
              </a:rPr>
              <a:t>8.2 President</a:t>
            </a:r>
          </a:p>
          <a:p>
            <a:pPr algn="l">
              <a:lnSpc>
                <a:spcPts val="3499"/>
              </a:lnSpc>
            </a:pPr>
            <a:r>
              <a:rPr lang="en-US" sz="2499" b="1" dirty="0">
                <a:solidFill>
                  <a:srgbClr val="FFFFFF"/>
                </a:solidFill>
                <a:latin typeface="Open Sauce Bold"/>
                <a:ea typeface="Open Sauce Bold"/>
                <a:cs typeface="Open Sauce Bold"/>
                <a:sym typeface="Open Sauce Bold"/>
              </a:rPr>
              <a:t>(d) Nomination</a:t>
            </a:r>
            <a:r>
              <a:rPr lang="en-US" sz="2499" dirty="0">
                <a:solidFill>
                  <a:srgbClr val="FFFFFF"/>
                </a:solidFill>
                <a:latin typeface="Open Sauce"/>
                <a:ea typeface="Open Sauce"/>
                <a:cs typeface="Open Sauce"/>
                <a:sym typeface="Open Sauce"/>
              </a:rPr>
              <a:t>. </a:t>
            </a:r>
            <a:r>
              <a:rPr lang="en-US" sz="2499" dirty="0">
                <a:solidFill>
                  <a:srgbClr val="A3D1FD"/>
                </a:solidFill>
                <a:latin typeface="Open Sauce"/>
                <a:ea typeface="Open Sauce"/>
                <a:cs typeface="Open Sauce"/>
                <a:sym typeface="Open Sauce"/>
              </a:rPr>
              <a:t>If more than two (2) candidates choose to stand for election, the Presidential Nominating Committee shall (subject to qualifications contained in these bylaws) nominate two (2) candidates for President at a meeting to occur within one (1) year prior to the election of the President, which shall take place before the Annual Members’ Meeting at which the current President’s term ends. </a:t>
            </a:r>
            <a:r>
              <a:rPr lang="en-US" sz="2499" dirty="0">
                <a:solidFill>
                  <a:srgbClr val="DDD723"/>
                </a:solidFill>
                <a:latin typeface="Open Sauce"/>
                <a:ea typeface="Open Sauce"/>
                <a:cs typeface="Open Sauce"/>
                <a:sym typeface="Open Sauce"/>
              </a:rPr>
              <a:t>Each candidate must be a Professional Member or Professional-Retired Member</a:t>
            </a:r>
            <a:r>
              <a:rPr lang="en-US" sz="2499" dirty="0">
                <a:solidFill>
                  <a:srgbClr val="A3D1FD"/>
                </a:solidFill>
                <a:latin typeface="Open Sauce"/>
                <a:ea typeface="Open Sauce"/>
                <a:cs typeface="Open Sauce"/>
                <a:sym typeface="Open Sauce"/>
              </a:rPr>
              <a:t>. Candidates for the office of President must be a current or past NATA Committee or Council Chair who served under the current or immediate past-president or a current or past Director of NATA. </a:t>
            </a:r>
          </a:p>
          <a:p>
            <a:pPr algn="l">
              <a:lnSpc>
                <a:spcPts val="3499"/>
              </a:lnSpc>
            </a:pPr>
            <a:r>
              <a:rPr lang="en-US" sz="2499" dirty="0">
                <a:solidFill>
                  <a:srgbClr val="A3D1FD"/>
                </a:solidFill>
                <a:latin typeface="Open Sauce"/>
                <a:ea typeface="Open Sauce"/>
                <a:cs typeface="Open Sauce"/>
                <a:sym typeface="Open Sauce"/>
              </a:rPr>
              <a:t> </a:t>
            </a:r>
          </a:p>
          <a:p>
            <a:pPr algn="l">
              <a:lnSpc>
                <a:spcPts val="3499"/>
              </a:lnSpc>
            </a:pPr>
            <a:endParaRPr lang="en-US" sz="2499" dirty="0">
              <a:solidFill>
                <a:srgbClr val="A3D1FD"/>
              </a:solidFill>
              <a:latin typeface="Open Sauce"/>
              <a:ea typeface="Open Sauce"/>
              <a:cs typeface="Open Sauce"/>
              <a:sym typeface="Open Sauce"/>
            </a:endParaRPr>
          </a:p>
          <a:p>
            <a:pPr algn="l">
              <a:lnSpc>
                <a:spcPts val="3499"/>
              </a:lnSpc>
            </a:pPr>
            <a:r>
              <a:rPr lang="en-US" sz="2499" dirty="0">
                <a:solidFill>
                  <a:srgbClr val="FFFFFF"/>
                </a:solidFill>
                <a:latin typeface="Open Sauce"/>
                <a:ea typeface="Open Sauce"/>
                <a:cs typeface="Open Sauce"/>
                <a:sym typeface="Open Sauce"/>
              </a:rPr>
              <a:t>(e</a:t>
            </a:r>
            <a:r>
              <a:rPr lang="en-US" sz="2499" b="1" dirty="0">
                <a:solidFill>
                  <a:srgbClr val="FFFFFF"/>
                </a:solidFill>
                <a:latin typeface="Open Sauce Bold"/>
                <a:ea typeface="Open Sauce Bold"/>
                <a:cs typeface="Open Sauce Bold"/>
                <a:sym typeface="Open Sauce Bold"/>
              </a:rPr>
              <a:t>) Election</a:t>
            </a:r>
            <a:r>
              <a:rPr lang="en-US" sz="2499" dirty="0">
                <a:solidFill>
                  <a:srgbClr val="FFFFFF"/>
                </a:solidFill>
                <a:latin typeface="Open Sauce"/>
                <a:ea typeface="Open Sauce"/>
                <a:cs typeface="Open Sauce"/>
                <a:sym typeface="Open Sauce"/>
              </a:rPr>
              <a:t>. </a:t>
            </a:r>
            <a:r>
              <a:rPr lang="en-US" sz="2499" dirty="0">
                <a:solidFill>
                  <a:srgbClr val="A3D1FD"/>
                </a:solidFill>
                <a:latin typeface="Open Sauce"/>
                <a:ea typeface="Open Sauce"/>
                <a:cs typeface="Open Sauce"/>
                <a:sym typeface="Open Sauce"/>
              </a:rPr>
              <a:t>Elections shall be conducted in an orderly, efficient, equitable and secure manner. A ballot shall be sent to each Professional Member and Professional-Retired Member. An election shall not be held if there is only one candidate. The candidate receiving the largest number of votes shall take office as NATA’s President at the next Annual Members’ Meeting.</a:t>
            </a:r>
          </a:p>
          <a:p>
            <a:pPr algn="l">
              <a:lnSpc>
                <a:spcPts val="3499"/>
              </a:lnSpc>
            </a:pPr>
            <a:endParaRPr lang="en-US" sz="2499" dirty="0">
              <a:solidFill>
                <a:srgbClr val="A3D1FD"/>
              </a:solidFill>
              <a:latin typeface="Open Sauce"/>
              <a:ea typeface="Open Sauce"/>
              <a:cs typeface="Open Sauce"/>
              <a:sym typeface="Open Sauce"/>
            </a:endParaRPr>
          </a:p>
          <a:p>
            <a:pPr algn="l">
              <a:lnSpc>
                <a:spcPts val="3499"/>
              </a:lnSpc>
            </a:pPr>
            <a:r>
              <a:rPr lang="en-US" sz="2499" dirty="0">
                <a:solidFill>
                  <a:srgbClr val="FFFFFF"/>
                </a:solidFill>
                <a:latin typeface="Open Sauce"/>
                <a:ea typeface="Open Sauce"/>
                <a:cs typeface="Open Sauce"/>
                <a:sym typeface="Open Sauce"/>
              </a:rPr>
              <a:t>(f</a:t>
            </a:r>
            <a:r>
              <a:rPr lang="en-US" sz="2499" b="1" dirty="0">
                <a:solidFill>
                  <a:srgbClr val="FFFFFF"/>
                </a:solidFill>
                <a:latin typeface="Open Sauce Bold"/>
                <a:ea typeface="Open Sauce Bold"/>
                <a:cs typeface="Open Sauce Bold"/>
                <a:sym typeface="Open Sauce Bold"/>
              </a:rPr>
              <a:t> )Term of Office, Re-election</a:t>
            </a:r>
            <a:r>
              <a:rPr lang="en-US" sz="2499" dirty="0">
                <a:solidFill>
                  <a:srgbClr val="FFFFFF"/>
                </a:solidFill>
                <a:latin typeface="Open Sauce"/>
                <a:ea typeface="Open Sauce"/>
                <a:cs typeface="Open Sauce"/>
                <a:sym typeface="Open Sauce"/>
              </a:rPr>
              <a:t>. </a:t>
            </a:r>
            <a:r>
              <a:rPr lang="en-US" sz="2499" dirty="0">
                <a:solidFill>
                  <a:srgbClr val="A3D1FD"/>
                </a:solidFill>
                <a:latin typeface="Open Sauce"/>
                <a:ea typeface="Open Sauce"/>
                <a:cs typeface="Open Sauce"/>
                <a:sym typeface="Open Sauce"/>
              </a:rPr>
              <a:t>The term of office of the President shall be three (3) years. With the exception of a Vice President who advances to fill a partial term as President, the President may not serve more than one (1) term.</a:t>
            </a:r>
          </a:p>
          <a:p>
            <a:pPr algn="l">
              <a:lnSpc>
                <a:spcPts val="3499"/>
              </a:lnSpc>
            </a:pPr>
            <a:endParaRPr lang="en-US" sz="2499" dirty="0">
              <a:solidFill>
                <a:srgbClr val="A3D1FD"/>
              </a:solidFill>
              <a:latin typeface="Open Sauce"/>
              <a:ea typeface="Open Sauce"/>
              <a:cs typeface="Open Sauce"/>
              <a:sym typeface="Open Sauce"/>
            </a:endParaRPr>
          </a:p>
          <a:p>
            <a:pPr algn="l">
              <a:lnSpc>
                <a:spcPts val="3499"/>
              </a:lnSpc>
              <a:spcBef>
                <a:spcPct val="0"/>
              </a:spcBef>
            </a:pPr>
            <a:endParaRPr lang="en-US" sz="2499" dirty="0">
              <a:solidFill>
                <a:srgbClr val="A3D1FD"/>
              </a:solidFill>
              <a:latin typeface="Open Sauce"/>
              <a:ea typeface="Open Sauce"/>
              <a:cs typeface="Open Sauce"/>
              <a:sym typeface="Open Sauce"/>
            </a:endParaRPr>
          </a:p>
        </p:txBody>
      </p:sp>
      <p:sp>
        <p:nvSpPr>
          <p:cNvPr id="7" name="TextBox 7"/>
          <p:cNvSpPr txBox="1"/>
          <p:nvPr/>
        </p:nvSpPr>
        <p:spPr>
          <a:xfrm>
            <a:off x="7087134" y="198809"/>
            <a:ext cx="4113733" cy="971550"/>
          </a:xfrm>
          <a:prstGeom prst="rect">
            <a:avLst/>
          </a:prstGeom>
        </p:spPr>
        <p:txBody>
          <a:bodyPr lIns="0" tIns="0" rIns="0" bIns="0" rtlCol="0" anchor="t">
            <a:spAutoFit/>
          </a:bodyPr>
          <a:lstStyle/>
          <a:p>
            <a:pPr algn="ctr">
              <a:lnSpc>
                <a:spcPts val="3840"/>
              </a:lnSpc>
            </a:pPr>
            <a:r>
              <a:rPr lang="en-US" sz="3200" b="1" dirty="0">
                <a:solidFill>
                  <a:srgbClr val="A3D1FD"/>
                </a:solidFill>
                <a:latin typeface="Serithai Expanded Bold"/>
                <a:ea typeface="Serithai Expanded Bold"/>
                <a:cs typeface="Serithai Expanded Bold"/>
                <a:sym typeface="Serithai Expanded Bold"/>
              </a:rPr>
              <a:t>PROPOSED CHANGE MOTION 9</a:t>
            </a:r>
          </a:p>
        </p:txBody>
      </p:sp>
      <p:sp>
        <p:nvSpPr>
          <p:cNvPr id="8" name="AutoShape 8"/>
          <p:cNvSpPr/>
          <p:nvPr/>
        </p:nvSpPr>
        <p:spPr>
          <a:xfrm flipH="1" flipV="1">
            <a:off x="-625002" y="8142473"/>
            <a:ext cx="999511" cy="98927"/>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4E72"/>
        </a:solidFill>
        <a:effectLst/>
      </p:bgPr>
    </p:bg>
    <p:spTree>
      <p:nvGrpSpPr>
        <p:cNvPr id="1" name=""/>
        <p:cNvGrpSpPr/>
        <p:nvPr/>
      </p:nvGrpSpPr>
      <p:grpSpPr>
        <a:xfrm>
          <a:off x="0" y="0"/>
          <a:ext cx="0" cy="0"/>
          <a:chOff x="0" y="0"/>
          <a:chExt cx="0" cy="0"/>
        </a:xfrm>
      </p:grpSpPr>
      <p:grpSp>
        <p:nvGrpSpPr>
          <p:cNvPr id="2" name="Group 2"/>
          <p:cNvGrpSpPr/>
          <p:nvPr/>
        </p:nvGrpSpPr>
        <p:grpSpPr>
          <a:xfrm rot="-7210721">
            <a:off x="8110305" y="580120"/>
            <a:ext cx="8489968" cy="2047791"/>
            <a:chOff x="0" y="0"/>
            <a:chExt cx="2895921" cy="698500"/>
          </a:xfrm>
        </p:grpSpPr>
        <p:sp>
          <p:nvSpPr>
            <p:cNvPr id="3" name="Freeform 3"/>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4" name="TextBox 4"/>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7210721">
            <a:off x="9097248" y="3233129"/>
            <a:ext cx="14795607" cy="2741306"/>
            <a:chOff x="0" y="0"/>
            <a:chExt cx="3770004" cy="698500"/>
          </a:xfrm>
        </p:grpSpPr>
        <p:sp>
          <p:nvSpPr>
            <p:cNvPr id="6" name="Freeform 6"/>
            <p:cNvSpPr/>
            <p:nvPr/>
          </p:nvSpPr>
          <p:spPr>
            <a:xfrm>
              <a:off x="1005" y="0"/>
              <a:ext cx="3767994" cy="698500"/>
            </a:xfrm>
            <a:custGeom>
              <a:avLst/>
              <a:gdLst/>
              <a:ahLst/>
              <a:cxnLst/>
              <a:rect l="l" t="t" r="r" b="b"/>
              <a:pathLst>
                <a:path w="3767994" h="698500">
                  <a:moveTo>
                    <a:pt x="3766367" y="353773"/>
                  </a:moveTo>
                  <a:lnTo>
                    <a:pt x="3568430" y="693977"/>
                  </a:lnTo>
                  <a:cubicBezTo>
                    <a:pt x="3566801" y="696777"/>
                    <a:pt x="3563806" y="698500"/>
                    <a:pt x="3560566" y="698500"/>
                  </a:cubicBezTo>
                  <a:lnTo>
                    <a:pt x="207428" y="698500"/>
                  </a:lnTo>
                  <a:cubicBezTo>
                    <a:pt x="204188" y="698500"/>
                    <a:pt x="201193" y="696777"/>
                    <a:pt x="199564" y="693977"/>
                  </a:cubicBezTo>
                  <a:lnTo>
                    <a:pt x="1626" y="353773"/>
                  </a:lnTo>
                  <a:cubicBezTo>
                    <a:pt x="0" y="350977"/>
                    <a:pt x="0" y="347523"/>
                    <a:pt x="1626" y="344727"/>
                  </a:cubicBezTo>
                  <a:lnTo>
                    <a:pt x="199564" y="4523"/>
                  </a:lnTo>
                  <a:cubicBezTo>
                    <a:pt x="201193" y="1723"/>
                    <a:pt x="204188" y="0"/>
                    <a:pt x="207428" y="0"/>
                  </a:cubicBezTo>
                  <a:lnTo>
                    <a:pt x="3560566" y="0"/>
                  </a:lnTo>
                  <a:cubicBezTo>
                    <a:pt x="3563806" y="0"/>
                    <a:pt x="3566801" y="1723"/>
                    <a:pt x="3568430" y="4523"/>
                  </a:cubicBezTo>
                  <a:lnTo>
                    <a:pt x="3766367" y="344727"/>
                  </a:lnTo>
                  <a:cubicBezTo>
                    <a:pt x="3767994" y="347523"/>
                    <a:pt x="3767994" y="350977"/>
                    <a:pt x="3766367" y="353773"/>
                  </a:cubicBezTo>
                  <a:close/>
                </a:path>
              </a:pathLst>
            </a:custGeom>
            <a:solidFill>
              <a:srgbClr val="000000"/>
            </a:solidFill>
          </p:spPr>
          <p:txBody>
            <a:bodyPr/>
            <a:lstStyle/>
            <a:p>
              <a:endParaRPr lang="en-US"/>
            </a:p>
          </p:txBody>
        </p:sp>
        <p:sp>
          <p:nvSpPr>
            <p:cNvPr id="7" name="TextBox 7"/>
            <p:cNvSpPr txBox="1"/>
            <p:nvPr/>
          </p:nvSpPr>
          <p:spPr>
            <a:xfrm>
              <a:off x="114300" y="-38100"/>
              <a:ext cx="354140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7210721">
            <a:off x="15372528" y="2563568"/>
            <a:ext cx="5303887" cy="1240810"/>
            <a:chOff x="0" y="0"/>
            <a:chExt cx="2985763" cy="698500"/>
          </a:xfrm>
        </p:grpSpPr>
        <p:sp>
          <p:nvSpPr>
            <p:cNvPr id="9" name="Freeform 9"/>
            <p:cNvSpPr/>
            <p:nvPr/>
          </p:nvSpPr>
          <p:spPr>
            <a:xfrm>
              <a:off x="2803" y="0"/>
              <a:ext cx="2980157" cy="698500"/>
            </a:xfrm>
            <a:custGeom>
              <a:avLst/>
              <a:gdLst/>
              <a:ahLst/>
              <a:cxnLst/>
              <a:rect l="l" t="t" r="r" b="b"/>
              <a:pathLst>
                <a:path w="2980157" h="698500">
                  <a:moveTo>
                    <a:pt x="2975619" y="361867"/>
                  </a:moveTo>
                  <a:lnTo>
                    <a:pt x="2787100" y="685883"/>
                  </a:lnTo>
                  <a:cubicBezTo>
                    <a:pt x="2782555" y="693695"/>
                    <a:pt x="2774200" y="698500"/>
                    <a:pt x="2765163" y="698500"/>
                  </a:cubicBezTo>
                  <a:lnTo>
                    <a:pt x="214994" y="698500"/>
                  </a:lnTo>
                  <a:cubicBezTo>
                    <a:pt x="205957" y="698500"/>
                    <a:pt x="197601" y="693695"/>
                    <a:pt x="193056" y="685883"/>
                  </a:cubicBezTo>
                  <a:lnTo>
                    <a:pt x="4538" y="361867"/>
                  </a:lnTo>
                  <a:cubicBezTo>
                    <a:pt x="0" y="354068"/>
                    <a:pt x="0" y="344432"/>
                    <a:pt x="4538" y="336633"/>
                  </a:cubicBezTo>
                  <a:lnTo>
                    <a:pt x="193056" y="12617"/>
                  </a:lnTo>
                  <a:cubicBezTo>
                    <a:pt x="197601" y="4805"/>
                    <a:pt x="205957" y="0"/>
                    <a:pt x="214994" y="0"/>
                  </a:cubicBezTo>
                  <a:lnTo>
                    <a:pt x="2765163" y="0"/>
                  </a:lnTo>
                  <a:cubicBezTo>
                    <a:pt x="2774200" y="0"/>
                    <a:pt x="2782555" y="4805"/>
                    <a:pt x="2787100" y="12617"/>
                  </a:cubicBezTo>
                  <a:lnTo>
                    <a:pt x="2975619" y="336633"/>
                  </a:lnTo>
                  <a:cubicBezTo>
                    <a:pt x="2980157" y="344432"/>
                    <a:pt x="2980157" y="354068"/>
                    <a:pt x="2975619" y="361867"/>
                  </a:cubicBezTo>
                  <a:close/>
                </a:path>
              </a:pathLst>
            </a:custGeom>
            <a:solidFill>
              <a:srgbClr val="000000"/>
            </a:solidFill>
          </p:spPr>
          <p:txBody>
            <a:bodyPr/>
            <a:lstStyle/>
            <a:p>
              <a:endParaRPr lang="en-US"/>
            </a:p>
          </p:txBody>
        </p:sp>
        <p:sp>
          <p:nvSpPr>
            <p:cNvPr id="10" name="TextBox 10"/>
            <p:cNvSpPr txBox="1"/>
            <p:nvPr/>
          </p:nvSpPr>
          <p:spPr>
            <a:xfrm>
              <a:off x="114300" y="-38100"/>
              <a:ext cx="2757163"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3411658" y="1534347"/>
            <a:ext cx="12666393" cy="1649626"/>
            <a:chOff x="0" y="0"/>
            <a:chExt cx="921579" cy="120023"/>
          </a:xfrm>
        </p:grpSpPr>
        <p:sp>
          <p:nvSpPr>
            <p:cNvPr id="12" name="Freeform 12"/>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3" name="TextBox 13"/>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3823345" y="1638837"/>
            <a:ext cx="10206426" cy="1218178"/>
          </a:xfrm>
          <a:prstGeom prst="rect">
            <a:avLst/>
          </a:prstGeom>
        </p:spPr>
        <p:txBody>
          <a:bodyPr lIns="0" tIns="0" rIns="0" bIns="0" rtlCol="0" anchor="t">
            <a:spAutoFit/>
          </a:bodyPr>
          <a:lstStyle/>
          <a:p>
            <a:pPr algn="ctr">
              <a:lnSpc>
                <a:spcPts val="10031"/>
              </a:lnSpc>
              <a:spcBef>
                <a:spcPct val="0"/>
              </a:spcBef>
            </a:pPr>
            <a:r>
              <a:rPr lang="en-US" sz="7165" b="1" dirty="0">
                <a:solidFill>
                  <a:srgbClr val="FFFFFF"/>
                </a:solidFill>
                <a:latin typeface="Serithai Expanded Bold"/>
                <a:ea typeface="Serithai Expanded Bold"/>
                <a:cs typeface="Serithai Expanded Bold"/>
                <a:sym typeface="Serithai Expanded Bold"/>
              </a:rPr>
              <a:t>EXPLANATION</a:t>
            </a:r>
          </a:p>
        </p:txBody>
      </p:sp>
      <p:sp>
        <p:nvSpPr>
          <p:cNvPr id="15" name="Freeform 15"/>
          <p:cNvSpPr/>
          <p:nvPr/>
        </p:nvSpPr>
        <p:spPr>
          <a:xfrm>
            <a:off x="12637895" y="1918440"/>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6" name="Freeform 16"/>
          <p:cNvSpPr/>
          <p:nvPr/>
        </p:nvSpPr>
        <p:spPr>
          <a:xfrm flipH="1">
            <a:off x="3485427" y="1873882"/>
            <a:ext cx="1067690" cy="881439"/>
          </a:xfrm>
          <a:custGeom>
            <a:avLst/>
            <a:gdLst/>
            <a:ahLst/>
            <a:cxnLst/>
            <a:rect l="l" t="t" r="r" b="b"/>
            <a:pathLst>
              <a:path w="1067690" h="881439">
                <a:moveTo>
                  <a:pt x="1067691" y="0"/>
                </a:moveTo>
                <a:lnTo>
                  <a:pt x="0" y="0"/>
                </a:lnTo>
                <a:lnTo>
                  <a:pt x="0" y="881439"/>
                </a:lnTo>
                <a:lnTo>
                  <a:pt x="1067691" y="881439"/>
                </a:lnTo>
                <a:lnTo>
                  <a:pt x="1067691"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7" name="Group 17"/>
          <p:cNvGrpSpPr/>
          <p:nvPr/>
        </p:nvGrpSpPr>
        <p:grpSpPr>
          <a:xfrm rot="-7210721">
            <a:off x="10726094" y="6789795"/>
            <a:ext cx="8489968" cy="2047791"/>
            <a:chOff x="0" y="0"/>
            <a:chExt cx="2895921" cy="698500"/>
          </a:xfrm>
        </p:grpSpPr>
        <p:sp>
          <p:nvSpPr>
            <p:cNvPr id="18" name="Freeform 18"/>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19" name="TextBox 19"/>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399192" y="9390965"/>
            <a:ext cx="2006246" cy="483376"/>
            <a:chOff x="0" y="0"/>
            <a:chExt cx="2899116" cy="698500"/>
          </a:xfrm>
        </p:grpSpPr>
        <p:sp>
          <p:nvSpPr>
            <p:cNvPr id="21" name="Freeform 21"/>
            <p:cNvSpPr/>
            <p:nvPr/>
          </p:nvSpPr>
          <p:spPr>
            <a:xfrm>
              <a:off x="3705" y="0"/>
              <a:ext cx="2891706" cy="698500"/>
            </a:xfrm>
            <a:custGeom>
              <a:avLst/>
              <a:gdLst/>
              <a:ahLst/>
              <a:cxnLst/>
              <a:rect l="l" t="t" r="r" b="b"/>
              <a:pathLst>
                <a:path w="2891706" h="698500">
                  <a:moveTo>
                    <a:pt x="2885708" y="365927"/>
                  </a:moveTo>
                  <a:lnTo>
                    <a:pt x="2701914" y="681823"/>
                  </a:lnTo>
                  <a:cubicBezTo>
                    <a:pt x="2695906" y="692148"/>
                    <a:pt x="2684862" y="698500"/>
                    <a:pt x="2672916" y="698500"/>
                  </a:cubicBezTo>
                  <a:lnTo>
                    <a:pt x="218790" y="698500"/>
                  </a:lnTo>
                  <a:cubicBezTo>
                    <a:pt x="206844" y="698500"/>
                    <a:pt x="195799" y="692148"/>
                    <a:pt x="189792" y="681823"/>
                  </a:cubicBezTo>
                  <a:lnTo>
                    <a:pt x="5998" y="365927"/>
                  </a:lnTo>
                  <a:cubicBezTo>
                    <a:pt x="0" y="355618"/>
                    <a:pt x="0" y="342882"/>
                    <a:pt x="5998" y="332573"/>
                  </a:cubicBezTo>
                  <a:lnTo>
                    <a:pt x="189792" y="16677"/>
                  </a:lnTo>
                  <a:cubicBezTo>
                    <a:pt x="195799" y="6352"/>
                    <a:pt x="206844" y="0"/>
                    <a:pt x="218790" y="0"/>
                  </a:cubicBezTo>
                  <a:lnTo>
                    <a:pt x="2672916" y="0"/>
                  </a:lnTo>
                  <a:cubicBezTo>
                    <a:pt x="2684862" y="0"/>
                    <a:pt x="2695906" y="6352"/>
                    <a:pt x="2701914" y="16677"/>
                  </a:cubicBezTo>
                  <a:lnTo>
                    <a:pt x="2885708" y="332573"/>
                  </a:lnTo>
                  <a:cubicBezTo>
                    <a:pt x="2891706" y="342882"/>
                    <a:pt x="2891706" y="355618"/>
                    <a:pt x="2885708" y="365927"/>
                  </a:cubicBezTo>
                  <a:close/>
                </a:path>
              </a:pathLst>
            </a:custGeom>
            <a:solidFill>
              <a:srgbClr val="000000"/>
            </a:solidFill>
          </p:spPr>
          <p:txBody>
            <a:bodyPr/>
            <a:lstStyle/>
            <a:p>
              <a:endParaRPr lang="en-US"/>
            </a:p>
          </p:txBody>
        </p:sp>
        <p:sp>
          <p:nvSpPr>
            <p:cNvPr id="22" name="TextBox 22"/>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299430" y="7540544"/>
            <a:ext cx="2063596" cy="1773403"/>
            <a:chOff x="0" y="0"/>
            <a:chExt cx="812800" cy="698500"/>
          </a:xfrm>
        </p:grpSpPr>
        <p:sp>
          <p:nvSpPr>
            <p:cNvPr id="24" name="Freeform 24"/>
            <p:cNvSpPr/>
            <p:nvPr/>
          </p:nvSpPr>
          <p:spPr>
            <a:xfrm>
              <a:off x="11527" y="0"/>
              <a:ext cx="789747" cy="698500"/>
            </a:xfrm>
            <a:custGeom>
              <a:avLst/>
              <a:gdLst/>
              <a:ahLst/>
              <a:cxnLst/>
              <a:rect l="l" t="t" r="r" b="b"/>
              <a:pathLst>
                <a:path w="789747" h="698500">
                  <a:moveTo>
                    <a:pt x="771086" y="401134"/>
                  </a:moveTo>
                  <a:lnTo>
                    <a:pt x="628260" y="646616"/>
                  </a:lnTo>
                  <a:cubicBezTo>
                    <a:pt x="609571" y="678739"/>
                    <a:pt x="575210" y="698500"/>
                    <a:pt x="538046" y="698500"/>
                  </a:cubicBezTo>
                  <a:lnTo>
                    <a:pt x="251700" y="698500"/>
                  </a:lnTo>
                  <a:cubicBezTo>
                    <a:pt x="214536" y="698500"/>
                    <a:pt x="180175" y="678739"/>
                    <a:pt x="161486" y="646616"/>
                  </a:cubicBezTo>
                  <a:lnTo>
                    <a:pt x="18660" y="401134"/>
                  </a:lnTo>
                  <a:cubicBezTo>
                    <a:pt x="0" y="369061"/>
                    <a:pt x="0" y="329439"/>
                    <a:pt x="18660" y="297366"/>
                  </a:cubicBezTo>
                  <a:lnTo>
                    <a:pt x="161486" y="51884"/>
                  </a:lnTo>
                  <a:cubicBezTo>
                    <a:pt x="180175" y="19761"/>
                    <a:pt x="214536" y="0"/>
                    <a:pt x="251700" y="0"/>
                  </a:cubicBezTo>
                  <a:lnTo>
                    <a:pt x="538046" y="0"/>
                  </a:lnTo>
                  <a:cubicBezTo>
                    <a:pt x="575210" y="0"/>
                    <a:pt x="609571" y="19761"/>
                    <a:pt x="628260" y="51884"/>
                  </a:cubicBezTo>
                  <a:lnTo>
                    <a:pt x="771086" y="297366"/>
                  </a:lnTo>
                  <a:cubicBezTo>
                    <a:pt x="789746" y="329439"/>
                    <a:pt x="789746" y="369061"/>
                    <a:pt x="771086" y="401134"/>
                  </a:cubicBezTo>
                  <a:close/>
                </a:path>
              </a:pathLst>
            </a:custGeom>
            <a:solidFill>
              <a:srgbClr val="000000"/>
            </a:solidFill>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494367" y="7715755"/>
            <a:ext cx="1721852" cy="1479717"/>
            <a:chOff x="0" y="0"/>
            <a:chExt cx="812800" cy="698500"/>
          </a:xfrm>
        </p:grpSpPr>
        <p:sp>
          <p:nvSpPr>
            <p:cNvPr id="27" name="Freeform 27"/>
            <p:cNvSpPr/>
            <p:nvPr/>
          </p:nvSpPr>
          <p:spPr>
            <a:xfrm>
              <a:off x="13814" y="0"/>
              <a:ext cx="785171" cy="698500"/>
            </a:xfrm>
            <a:custGeom>
              <a:avLst/>
              <a:gdLst/>
              <a:ahLst/>
              <a:cxnLst/>
              <a:rect l="l" t="t" r="r" b="b"/>
              <a:pathLst>
                <a:path w="785171" h="698500">
                  <a:moveTo>
                    <a:pt x="762808" y="411432"/>
                  </a:moveTo>
                  <a:lnTo>
                    <a:pt x="631964" y="636318"/>
                  </a:lnTo>
                  <a:cubicBezTo>
                    <a:pt x="609566" y="674816"/>
                    <a:pt x="568385" y="698500"/>
                    <a:pt x="523846" y="698500"/>
                  </a:cubicBezTo>
                  <a:lnTo>
                    <a:pt x="261326" y="698500"/>
                  </a:lnTo>
                  <a:cubicBezTo>
                    <a:pt x="216787" y="698500"/>
                    <a:pt x="175606" y="674816"/>
                    <a:pt x="153208" y="636318"/>
                  </a:cubicBezTo>
                  <a:lnTo>
                    <a:pt x="22364" y="411432"/>
                  </a:lnTo>
                  <a:cubicBezTo>
                    <a:pt x="0" y="372993"/>
                    <a:pt x="0" y="325507"/>
                    <a:pt x="22364" y="287068"/>
                  </a:cubicBezTo>
                  <a:lnTo>
                    <a:pt x="153208" y="62182"/>
                  </a:lnTo>
                  <a:cubicBezTo>
                    <a:pt x="175606" y="23684"/>
                    <a:pt x="216787" y="0"/>
                    <a:pt x="261326" y="0"/>
                  </a:cubicBezTo>
                  <a:lnTo>
                    <a:pt x="523846" y="0"/>
                  </a:lnTo>
                  <a:cubicBezTo>
                    <a:pt x="568385" y="0"/>
                    <a:pt x="609566" y="23684"/>
                    <a:pt x="631964" y="62182"/>
                  </a:cubicBezTo>
                  <a:lnTo>
                    <a:pt x="762808" y="287068"/>
                  </a:lnTo>
                  <a:cubicBezTo>
                    <a:pt x="785172" y="325507"/>
                    <a:pt x="785172" y="372993"/>
                    <a:pt x="762808" y="411432"/>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9" name="Freeform 29"/>
          <p:cNvSpPr/>
          <p:nvPr/>
        </p:nvSpPr>
        <p:spPr>
          <a:xfrm>
            <a:off x="862781" y="7987166"/>
            <a:ext cx="936894" cy="936894"/>
          </a:xfrm>
          <a:custGeom>
            <a:avLst/>
            <a:gdLst/>
            <a:ahLst/>
            <a:cxnLst/>
            <a:rect l="l" t="t" r="r" b="b"/>
            <a:pathLst>
              <a:path w="936894" h="936894">
                <a:moveTo>
                  <a:pt x="0" y="0"/>
                </a:moveTo>
                <a:lnTo>
                  <a:pt x="936894" y="0"/>
                </a:lnTo>
                <a:lnTo>
                  <a:pt x="936894" y="936895"/>
                </a:lnTo>
                <a:lnTo>
                  <a:pt x="0" y="936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TextBox 30"/>
          <p:cNvSpPr txBox="1"/>
          <p:nvPr/>
        </p:nvSpPr>
        <p:spPr>
          <a:xfrm>
            <a:off x="474670" y="9504718"/>
            <a:ext cx="1855290" cy="276225"/>
          </a:xfrm>
          <a:prstGeom prst="rect">
            <a:avLst/>
          </a:prstGeom>
        </p:spPr>
        <p:txBody>
          <a:bodyPr lIns="0" tIns="0" rIns="0" bIns="0" rtlCol="0" anchor="t">
            <a:spAutoFit/>
          </a:bodyPr>
          <a:lstStyle/>
          <a:p>
            <a:pPr algn="ctr">
              <a:lnSpc>
                <a:spcPts val="2121"/>
              </a:lnSpc>
            </a:pPr>
            <a:r>
              <a:rPr lang="en-US" sz="1768" b="1">
                <a:solidFill>
                  <a:srgbClr val="FFFFFF"/>
                </a:solidFill>
                <a:latin typeface="Serithai Expanded Bold"/>
                <a:ea typeface="Serithai Expanded Bold"/>
                <a:cs typeface="Serithai Expanded Bold"/>
                <a:sym typeface="Serithai Expanded Bold"/>
              </a:rPr>
              <a:t>OFFICERS</a:t>
            </a:r>
          </a:p>
        </p:txBody>
      </p:sp>
      <p:sp>
        <p:nvSpPr>
          <p:cNvPr id="31" name="TextBox 31"/>
          <p:cNvSpPr txBox="1"/>
          <p:nvPr/>
        </p:nvSpPr>
        <p:spPr>
          <a:xfrm>
            <a:off x="3158739" y="3651169"/>
            <a:ext cx="10871032" cy="4001095"/>
          </a:xfrm>
          <a:prstGeom prst="rect">
            <a:avLst/>
          </a:prstGeom>
        </p:spPr>
        <p:txBody>
          <a:bodyPr lIns="0" tIns="0" rIns="0" bIns="0" rtlCol="0" anchor="t">
            <a:spAutoFit/>
          </a:bodyPr>
          <a:lstStyle/>
          <a:p>
            <a:pPr algn="ctr">
              <a:lnSpc>
                <a:spcPts val="3499"/>
              </a:lnSpc>
            </a:pPr>
            <a:r>
              <a:rPr lang="en-US" sz="2499" dirty="0">
                <a:solidFill>
                  <a:srgbClr val="A3D1FD"/>
                </a:solidFill>
                <a:latin typeface="Open Sauce"/>
                <a:ea typeface="Open Sauce"/>
                <a:cs typeface="Open Sauce"/>
                <a:sym typeface="Open Sauce"/>
              </a:rPr>
              <a:t>This expands the pool of individuals who are eligible to run for the position of NATA President. It now includes all current and past District Directors (rather than only immediate past District Directors). It also now includes all current NATA Committee or Council Chairs and those Chairs who served under the current NATA president and the immediate past NATA President. All candidates for President also have to meet the eligibility requirements designated in the Presidential Election Policies and Procedures.</a:t>
            </a:r>
          </a:p>
          <a:p>
            <a:pPr algn="ctr">
              <a:lnSpc>
                <a:spcPts val="3499"/>
              </a:lnSpc>
              <a:spcBef>
                <a:spcPct val="0"/>
              </a:spcBef>
            </a:pPr>
            <a:endParaRPr lang="en-US" sz="2499" dirty="0">
              <a:solidFill>
                <a:srgbClr val="A3D1FD"/>
              </a:solidFill>
              <a:latin typeface="Open Sauce"/>
              <a:ea typeface="Open Sauce"/>
              <a:cs typeface="Open Sauce"/>
              <a:sym typeface="Open Sauce"/>
            </a:endParaRPr>
          </a:p>
        </p:txBody>
      </p:sp>
      <p:sp>
        <p:nvSpPr>
          <p:cNvPr id="32" name="TextBox 16">
            <a:extLst>
              <a:ext uri="{FF2B5EF4-FFF2-40B4-BE49-F238E27FC236}">
                <a16:creationId xmlns:a16="http://schemas.microsoft.com/office/drawing/2014/main" id="{6780C35B-6F2D-25E3-61FF-80930FCEA657}"/>
              </a:ext>
            </a:extLst>
          </p:cNvPr>
          <p:cNvSpPr txBox="1"/>
          <p:nvPr/>
        </p:nvSpPr>
        <p:spPr>
          <a:xfrm>
            <a:off x="2828909" y="2726785"/>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9: to approve Article 8.2 as written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730505" y="203887"/>
            <a:ext cx="12666393" cy="1649626"/>
            <a:chOff x="0" y="0"/>
            <a:chExt cx="921579" cy="120023"/>
          </a:xfrm>
        </p:grpSpPr>
        <p:sp>
          <p:nvSpPr>
            <p:cNvPr id="4" name="Freeform 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dirty="0"/>
            </a:p>
          </p:txBody>
        </p:sp>
        <p:sp>
          <p:nvSpPr>
            <p:cNvPr id="5" name="TextBox 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960488" y="18977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7" name="TextBox 7"/>
          <p:cNvSpPr txBox="1"/>
          <p:nvPr/>
        </p:nvSpPr>
        <p:spPr>
          <a:xfrm>
            <a:off x="3349539" y="1417480"/>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9: to approve Article 8.2 as written</a:t>
            </a:r>
          </a:p>
        </p:txBody>
      </p:sp>
      <p:sp>
        <p:nvSpPr>
          <p:cNvPr id="8" name="TextBox 8"/>
          <p:cNvSpPr txBox="1"/>
          <p:nvPr/>
        </p:nvSpPr>
        <p:spPr>
          <a:xfrm>
            <a:off x="1370124" y="3939265"/>
            <a:ext cx="14955526" cy="2001958"/>
          </a:xfrm>
          <a:prstGeom prst="rect">
            <a:avLst/>
          </a:prstGeom>
        </p:spPr>
        <p:txBody>
          <a:bodyPr lIns="0" tIns="0" rIns="0" bIns="0" rtlCol="0" anchor="t">
            <a:spAutoFit/>
          </a:bodyPr>
          <a:lstStyle/>
          <a:p>
            <a:pPr algn="ctr">
              <a:lnSpc>
                <a:spcPts val="2999"/>
              </a:lnSpc>
            </a:pPr>
            <a:endParaRPr sz="3600" dirty="0"/>
          </a:p>
          <a:p>
            <a:pPr algn="ctr">
              <a:lnSpc>
                <a:spcPts val="3840"/>
              </a:lnSpc>
            </a:pPr>
            <a:r>
              <a:rPr lang="en-US" sz="3600" dirty="0">
                <a:solidFill>
                  <a:srgbClr val="A3D1FD"/>
                </a:solidFill>
                <a:latin typeface="Open Sauce"/>
                <a:ea typeface="Open Sauce"/>
                <a:cs typeface="Open Sauce"/>
                <a:sym typeface="Open Sauce"/>
              </a:rPr>
              <a:t>This change allows more individuals to be eligible to run for NATA President.</a:t>
            </a:r>
          </a:p>
          <a:p>
            <a:pPr algn="just">
              <a:lnSpc>
                <a:spcPts val="2400"/>
              </a:lnSpc>
            </a:pPr>
            <a:endParaRPr lang="en-US" sz="3200" dirty="0">
              <a:solidFill>
                <a:srgbClr val="A3D1FD"/>
              </a:solidFill>
              <a:latin typeface="Open Sauce"/>
              <a:ea typeface="Open Sauce"/>
              <a:cs typeface="Open Sauce"/>
              <a:sym typeface="Open Sauce"/>
            </a:endParaRPr>
          </a:p>
          <a:p>
            <a:pPr algn="just">
              <a:lnSpc>
                <a:spcPts val="2544"/>
              </a:lnSpc>
            </a:pPr>
            <a:endParaRPr lang="en-US" sz="3200" dirty="0">
              <a:solidFill>
                <a:srgbClr val="A3D1FD"/>
              </a:solidFill>
              <a:latin typeface="Open Sauce"/>
              <a:ea typeface="Open Sauce"/>
              <a:cs typeface="Open Sauce"/>
              <a:sym typeface="Open Sauce"/>
            </a:endParaRPr>
          </a:p>
        </p:txBody>
      </p:sp>
      <p:grpSp>
        <p:nvGrpSpPr>
          <p:cNvPr id="9" name="Group 9"/>
          <p:cNvGrpSpPr/>
          <p:nvPr/>
        </p:nvGrpSpPr>
        <p:grpSpPr>
          <a:xfrm rot="-7210721">
            <a:off x="14292858" y="-1006602"/>
            <a:ext cx="7829382" cy="2907107"/>
            <a:chOff x="0" y="0"/>
            <a:chExt cx="1881191" cy="698500"/>
          </a:xfrm>
        </p:grpSpPr>
        <p:sp>
          <p:nvSpPr>
            <p:cNvPr id="10" name="Freeform 10"/>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11" name="TextBox 11"/>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1999">
            <a:off x="15432892" y="1657784"/>
            <a:ext cx="4344844" cy="884486"/>
            <a:chOff x="0" y="0"/>
            <a:chExt cx="3431227" cy="698500"/>
          </a:xfrm>
        </p:grpSpPr>
        <p:sp>
          <p:nvSpPr>
            <p:cNvPr id="13" name="Freeform 13"/>
            <p:cNvSpPr/>
            <p:nvPr/>
          </p:nvSpPr>
          <p:spPr>
            <a:xfrm>
              <a:off x="3422" y="0"/>
              <a:ext cx="3424384" cy="698500"/>
            </a:xfrm>
            <a:custGeom>
              <a:avLst/>
              <a:gdLst/>
              <a:ahLst/>
              <a:cxnLst/>
              <a:rect l="l" t="t" r="r" b="b"/>
              <a:pathLst>
                <a:path w="3424384" h="698500">
                  <a:moveTo>
                    <a:pt x="3418845" y="364652"/>
                  </a:moveTo>
                  <a:lnTo>
                    <a:pt x="3233566" y="683098"/>
                  </a:lnTo>
                  <a:cubicBezTo>
                    <a:pt x="3228018" y="692634"/>
                    <a:pt x="3217819" y="698500"/>
                    <a:pt x="3206787" y="698500"/>
                  </a:cubicBezTo>
                  <a:lnTo>
                    <a:pt x="217597" y="698500"/>
                  </a:lnTo>
                  <a:cubicBezTo>
                    <a:pt x="206565" y="698500"/>
                    <a:pt x="196365" y="692634"/>
                    <a:pt x="190817" y="683098"/>
                  </a:cubicBezTo>
                  <a:lnTo>
                    <a:pt x="5539" y="364652"/>
                  </a:lnTo>
                  <a:cubicBezTo>
                    <a:pt x="0" y="355131"/>
                    <a:pt x="0" y="343369"/>
                    <a:pt x="5539" y="333848"/>
                  </a:cubicBezTo>
                  <a:lnTo>
                    <a:pt x="190817" y="15402"/>
                  </a:lnTo>
                  <a:cubicBezTo>
                    <a:pt x="196365" y="5866"/>
                    <a:pt x="206565" y="0"/>
                    <a:pt x="217597" y="0"/>
                  </a:cubicBezTo>
                  <a:lnTo>
                    <a:pt x="3206787" y="0"/>
                  </a:lnTo>
                  <a:cubicBezTo>
                    <a:pt x="3217819" y="0"/>
                    <a:pt x="3228018" y="5866"/>
                    <a:pt x="3233566" y="15402"/>
                  </a:cubicBezTo>
                  <a:lnTo>
                    <a:pt x="3418845" y="333848"/>
                  </a:lnTo>
                  <a:cubicBezTo>
                    <a:pt x="3424384" y="343369"/>
                    <a:pt x="3424384" y="355131"/>
                    <a:pt x="3418845" y="364652"/>
                  </a:cubicBezTo>
                  <a:close/>
                </a:path>
              </a:pathLst>
            </a:custGeom>
            <a:solidFill>
              <a:srgbClr val="000000"/>
            </a:solidFill>
          </p:spPr>
          <p:txBody>
            <a:bodyPr/>
            <a:lstStyle/>
            <a:p>
              <a:endParaRPr lang="en-US"/>
            </a:p>
          </p:txBody>
        </p:sp>
        <p:sp>
          <p:nvSpPr>
            <p:cNvPr id="14" name="TextBox 14"/>
            <p:cNvSpPr txBox="1"/>
            <p:nvPr/>
          </p:nvSpPr>
          <p:spPr>
            <a:xfrm>
              <a:off x="114300" y="-38100"/>
              <a:ext cx="3202627" cy="7366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3770398" y="587980"/>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Freeform 16"/>
          <p:cNvSpPr/>
          <p:nvPr/>
        </p:nvSpPr>
        <p:spPr>
          <a:xfrm flipH="1">
            <a:off x="3349539" y="587980"/>
            <a:ext cx="1067690" cy="881439"/>
          </a:xfrm>
          <a:custGeom>
            <a:avLst/>
            <a:gdLst/>
            <a:ahLst/>
            <a:cxnLst/>
            <a:rect l="l" t="t" r="r" b="b"/>
            <a:pathLst>
              <a:path w="1067690" h="881439">
                <a:moveTo>
                  <a:pt x="1067690" y="0"/>
                </a:moveTo>
                <a:lnTo>
                  <a:pt x="0" y="0"/>
                </a:lnTo>
                <a:lnTo>
                  <a:pt x="0" y="881440"/>
                </a:lnTo>
                <a:lnTo>
                  <a:pt x="1067690" y="881440"/>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grpSp>
        <p:nvGrpSpPr>
          <p:cNvPr id="17" name="Group 17"/>
          <p:cNvGrpSpPr/>
          <p:nvPr/>
        </p:nvGrpSpPr>
        <p:grpSpPr>
          <a:xfrm>
            <a:off x="359414" y="9387249"/>
            <a:ext cx="2021419" cy="487093"/>
            <a:chOff x="0" y="0"/>
            <a:chExt cx="2898754" cy="698500"/>
          </a:xfrm>
        </p:grpSpPr>
        <p:sp>
          <p:nvSpPr>
            <p:cNvPr id="18" name="Freeform 18"/>
            <p:cNvSpPr/>
            <p:nvPr/>
          </p:nvSpPr>
          <p:spPr>
            <a:xfrm>
              <a:off x="3677" y="0"/>
              <a:ext cx="2891399" cy="698500"/>
            </a:xfrm>
            <a:custGeom>
              <a:avLst/>
              <a:gdLst/>
              <a:ahLst/>
              <a:cxnLst/>
              <a:rect l="l" t="t" r="r" b="b"/>
              <a:pathLst>
                <a:path w="2891399" h="698500">
                  <a:moveTo>
                    <a:pt x="2885446" y="365802"/>
                  </a:moveTo>
                  <a:lnTo>
                    <a:pt x="2701507" y="681948"/>
                  </a:lnTo>
                  <a:cubicBezTo>
                    <a:pt x="2695545" y="692196"/>
                    <a:pt x="2684583" y="698500"/>
                    <a:pt x="2672727" y="698500"/>
                  </a:cubicBezTo>
                  <a:lnTo>
                    <a:pt x="218673" y="698500"/>
                  </a:lnTo>
                  <a:cubicBezTo>
                    <a:pt x="206817" y="698500"/>
                    <a:pt x="195855" y="692196"/>
                    <a:pt x="189893" y="681948"/>
                  </a:cubicBezTo>
                  <a:lnTo>
                    <a:pt x="5953" y="365802"/>
                  </a:lnTo>
                  <a:cubicBezTo>
                    <a:pt x="0" y="355570"/>
                    <a:pt x="0" y="342930"/>
                    <a:pt x="5953" y="332698"/>
                  </a:cubicBezTo>
                  <a:lnTo>
                    <a:pt x="189893" y="16552"/>
                  </a:lnTo>
                  <a:cubicBezTo>
                    <a:pt x="195855" y="6304"/>
                    <a:pt x="206817" y="0"/>
                    <a:pt x="218673" y="0"/>
                  </a:cubicBezTo>
                  <a:lnTo>
                    <a:pt x="2672727" y="0"/>
                  </a:lnTo>
                  <a:cubicBezTo>
                    <a:pt x="2684583" y="0"/>
                    <a:pt x="2695545" y="6304"/>
                    <a:pt x="2701507" y="16552"/>
                  </a:cubicBezTo>
                  <a:lnTo>
                    <a:pt x="2885446" y="332698"/>
                  </a:lnTo>
                  <a:cubicBezTo>
                    <a:pt x="2891399" y="342930"/>
                    <a:pt x="2891399" y="355570"/>
                    <a:pt x="2885446" y="365802"/>
                  </a:cubicBezTo>
                  <a:close/>
                </a:path>
              </a:pathLst>
            </a:custGeom>
            <a:solidFill>
              <a:srgbClr val="000000"/>
            </a:solidFill>
          </p:spPr>
          <p:txBody>
            <a:bodyPr/>
            <a:lstStyle/>
            <a:p>
              <a:endParaRPr lang="en-US"/>
            </a:p>
          </p:txBody>
        </p:sp>
        <p:sp>
          <p:nvSpPr>
            <p:cNvPr id="19" name="TextBox 19"/>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58018" y="7628933"/>
            <a:ext cx="2079462" cy="1787038"/>
            <a:chOff x="0" y="0"/>
            <a:chExt cx="812800" cy="698500"/>
          </a:xfrm>
        </p:grpSpPr>
        <p:sp>
          <p:nvSpPr>
            <p:cNvPr id="21" name="Freeform 21"/>
            <p:cNvSpPr/>
            <p:nvPr/>
          </p:nvSpPr>
          <p:spPr>
            <a:xfrm>
              <a:off x="11439" y="0"/>
              <a:ext cx="789923" cy="698500"/>
            </a:xfrm>
            <a:custGeom>
              <a:avLst/>
              <a:gdLst/>
              <a:ahLst/>
              <a:cxnLst/>
              <a:rect l="l" t="t" r="r" b="b"/>
              <a:pathLst>
                <a:path w="789923" h="698500">
                  <a:moveTo>
                    <a:pt x="771404" y="400738"/>
                  </a:moveTo>
                  <a:lnTo>
                    <a:pt x="628118" y="647012"/>
                  </a:lnTo>
                  <a:cubicBezTo>
                    <a:pt x="609571" y="678889"/>
                    <a:pt x="575473" y="698500"/>
                    <a:pt x="538592" y="698500"/>
                  </a:cubicBezTo>
                  <a:lnTo>
                    <a:pt x="251330" y="698500"/>
                  </a:lnTo>
                  <a:cubicBezTo>
                    <a:pt x="214449" y="698500"/>
                    <a:pt x="180351" y="678889"/>
                    <a:pt x="161804" y="647012"/>
                  </a:cubicBezTo>
                  <a:lnTo>
                    <a:pt x="18518" y="400738"/>
                  </a:lnTo>
                  <a:cubicBezTo>
                    <a:pt x="0" y="368910"/>
                    <a:pt x="0" y="329590"/>
                    <a:pt x="18518" y="297762"/>
                  </a:cubicBezTo>
                  <a:lnTo>
                    <a:pt x="161804" y="51488"/>
                  </a:lnTo>
                  <a:cubicBezTo>
                    <a:pt x="180351" y="19611"/>
                    <a:pt x="214449" y="0"/>
                    <a:pt x="251330" y="0"/>
                  </a:cubicBezTo>
                  <a:lnTo>
                    <a:pt x="538592" y="0"/>
                  </a:lnTo>
                  <a:cubicBezTo>
                    <a:pt x="575473" y="0"/>
                    <a:pt x="609571" y="19611"/>
                    <a:pt x="628118" y="51488"/>
                  </a:cubicBezTo>
                  <a:lnTo>
                    <a:pt x="771404" y="297762"/>
                  </a:lnTo>
                  <a:cubicBezTo>
                    <a:pt x="789922" y="329590"/>
                    <a:pt x="789922" y="368910"/>
                    <a:pt x="771404" y="400738"/>
                  </a:cubicBezTo>
                  <a:close/>
                </a:path>
              </a:pathLst>
            </a:custGeom>
            <a:solidFill>
              <a:srgbClr val="000000"/>
            </a:solidFill>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430204" y="7776905"/>
            <a:ext cx="1727975" cy="1491094"/>
            <a:chOff x="0" y="0"/>
            <a:chExt cx="809466" cy="698500"/>
          </a:xfrm>
        </p:grpSpPr>
        <p:sp>
          <p:nvSpPr>
            <p:cNvPr id="24" name="Freeform 24"/>
            <p:cNvSpPr/>
            <p:nvPr/>
          </p:nvSpPr>
          <p:spPr>
            <a:xfrm>
              <a:off x="13765" y="0"/>
              <a:ext cx="781936" cy="698500"/>
            </a:xfrm>
            <a:custGeom>
              <a:avLst/>
              <a:gdLst/>
              <a:ahLst/>
              <a:cxnLst/>
              <a:rect l="l" t="t" r="r" b="b"/>
              <a:pathLst>
                <a:path w="781936" h="698500">
                  <a:moveTo>
                    <a:pt x="759651" y="411211"/>
                  </a:moveTo>
                  <a:lnTo>
                    <a:pt x="628552" y="636539"/>
                  </a:lnTo>
                  <a:cubicBezTo>
                    <a:pt x="606232" y="674900"/>
                    <a:pt x="565198" y="698500"/>
                    <a:pt x="520816" y="698500"/>
                  </a:cubicBezTo>
                  <a:lnTo>
                    <a:pt x="261120" y="698500"/>
                  </a:lnTo>
                  <a:cubicBezTo>
                    <a:pt x="216738" y="698500"/>
                    <a:pt x="175704" y="674900"/>
                    <a:pt x="153385" y="636539"/>
                  </a:cubicBezTo>
                  <a:lnTo>
                    <a:pt x="22285" y="411211"/>
                  </a:lnTo>
                  <a:cubicBezTo>
                    <a:pt x="0" y="372909"/>
                    <a:pt x="0" y="325591"/>
                    <a:pt x="22285" y="287289"/>
                  </a:cubicBezTo>
                  <a:lnTo>
                    <a:pt x="153385" y="61961"/>
                  </a:lnTo>
                  <a:cubicBezTo>
                    <a:pt x="175704" y="23600"/>
                    <a:pt x="216738" y="0"/>
                    <a:pt x="261120" y="0"/>
                  </a:cubicBezTo>
                  <a:lnTo>
                    <a:pt x="520816" y="0"/>
                  </a:lnTo>
                  <a:cubicBezTo>
                    <a:pt x="565198" y="0"/>
                    <a:pt x="606232" y="23600"/>
                    <a:pt x="628552" y="61961"/>
                  </a:cubicBezTo>
                  <a:lnTo>
                    <a:pt x="759651" y="287289"/>
                  </a:lnTo>
                  <a:cubicBezTo>
                    <a:pt x="781936" y="325591"/>
                    <a:pt x="781936" y="372909"/>
                    <a:pt x="759651" y="4112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5" name="TextBox 25"/>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26" name="Freeform 26"/>
          <p:cNvSpPr/>
          <p:nvPr/>
        </p:nvSpPr>
        <p:spPr>
          <a:xfrm>
            <a:off x="854229" y="8078932"/>
            <a:ext cx="887040" cy="887040"/>
          </a:xfrm>
          <a:custGeom>
            <a:avLst/>
            <a:gdLst/>
            <a:ahLst/>
            <a:cxnLst/>
            <a:rect l="l" t="t" r="r" b="b"/>
            <a:pathLst>
              <a:path w="887040" h="887040">
                <a:moveTo>
                  <a:pt x="0" y="0"/>
                </a:moveTo>
                <a:lnTo>
                  <a:pt x="887041" y="0"/>
                </a:lnTo>
                <a:lnTo>
                  <a:pt x="887041" y="887040"/>
                </a:lnTo>
                <a:lnTo>
                  <a:pt x="0" y="8870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7"/>
          <p:cNvSpPr txBox="1"/>
          <p:nvPr/>
        </p:nvSpPr>
        <p:spPr>
          <a:xfrm>
            <a:off x="359414" y="9661683"/>
            <a:ext cx="1869554" cy="278499"/>
          </a:xfrm>
          <a:prstGeom prst="rect">
            <a:avLst/>
          </a:prstGeom>
        </p:spPr>
        <p:txBody>
          <a:bodyPr lIns="0" tIns="0" rIns="0" bIns="0" rtlCol="0" anchor="t">
            <a:spAutoFit/>
          </a:bodyPr>
          <a:lstStyle/>
          <a:p>
            <a:pPr algn="ctr">
              <a:lnSpc>
                <a:spcPts val="2138"/>
              </a:lnSpc>
            </a:pPr>
            <a:r>
              <a:rPr lang="en-US" sz="1781" b="1">
                <a:solidFill>
                  <a:srgbClr val="A3D1FD"/>
                </a:solidFill>
                <a:latin typeface="Serithai Expanded Bold"/>
                <a:ea typeface="Serithai Expanded Bold"/>
                <a:cs typeface="Serithai Expanded Bold"/>
                <a:sym typeface="Serithai Expanded Bold"/>
              </a:rPr>
              <a:t>MEMBERSHIP</a:t>
            </a:r>
          </a:p>
        </p:txBody>
      </p:sp>
      <p:grpSp>
        <p:nvGrpSpPr>
          <p:cNvPr id="28" name="Group 28"/>
          <p:cNvGrpSpPr/>
          <p:nvPr/>
        </p:nvGrpSpPr>
        <p:grpSpPr>
          <a:xfrm>
            <a:off x="399192" y="9390965"/>
            <a:ext cx="2006246" cy="483376"/>
            <a:chOff x="0" y="0"/>
            <a:chExt cx="2899116" cy="698500"/>
          </a:xfrm>
        </p:grpSpPr>
        <p:sp>
          <p:nvSpPr>
            <p:cNvPr id="29" name="Freeform 29"/>
            <p:cNvSpPr/>
            <p:nvPr/>
          </p:nvSpPr>
          <p:spPr>
            <a:xfrm>
              <a:off x="3705" y="0"/>
              <a:ext cx="2891706" cy="698500"/>
            </a:xfrm>
            <a:custGeom>
              <a:avLst/>
              <a:gdLst/>
              <a:ahLst/>
              <a:cxnLst/>
              <a:rect l="l" t="t" r="r" b="b"/>
              <a:pathLst>
                <a:path w="2891706" h="698500">
                  <a:moveTo>
                    <a:pt x="2885708" y="365927"/>
                  </a:moveTo>
                  <a:lnTo>
                    <a:pt x="2701914" y="681823"/>
                  </a:lnTo>
                  <a:cubicBezTo>
                    <a:pt x="2695906" y="692148"/>
                    <a:pt x="2684862" y="698500"/>
                    <a:pt x="2672916" y="698500"/>
                  </a:cubicBezTo>
                  <a:lnTo>
                    <a:pt x="218790" y="698500"/>
                  </a:lnTo>
                  <a:cubicBezTo>
                    <a:pt x="206844" y="698500"/>
                    <a:pt x="195799" y="692148"/>
                    <a:pt x="189792" y="681823"/>
                  </a:cubicBezTo>
                  <a:lnTo>
                    <a:pt x="5998" y="365927"/>
                  </a:lnTo>
                  <a:cubicBezTo>
                    <a:pt x="0" y="355618"/>
                    <a:pt x="0" y="342882"/>
                    <a:pt x="5998" y="332573"/>
                  </a:cubicBezTo>
                  <a:lnTo>
                    <a:pt x="189792" y="16677"/>
                  </a:lnTo>
                  <a:cubicBezTo>
                    <a:pt x="195799" y="6352"/>
                    <a:pt x="206844" y="0"/>
                    <a:pt x="218790" y="0"/>
                  </a:cubicBezTo>
                  <a:lnTo>
                    <a:pt x="2672916" y="0"/>
                  </a:lnTo>
                  <a:cubicBezTo>
                    <a:pt x="2684862" y="0"/>
                    <a:pt x="2695906" y="6352"/>
                    <a:pt x="2701914" y="16677"/>
                  </a:cubicBezTo>
                  <a:lnTo>
                    <a:pt x="2885708" y="332573"/>
                  </a:lnTo>
                  <a:cubicBezTo>
                    <a:pt x="2891706" y="342882"/>
                    <a:pt x="2891706" y="355618"/>
                    <a:pt x="2885708" y="365927"/>
                  </a:cubicBezTo>
                  <a:close/>
                </a:path>
              </a:pathLst>
            </a:custGeom>
            <a:solidFill>
              <a:srgbClr val="000000"/>
            </a:solidFill>
          </p:spPr>
          <p:txBody>
            <a:bodyPr/>
            <a:lstStyle/>
            <a:p>
              <a:endParaRPr lang="en-US"/>
            </a:p>
          </p:txBody>
        </p:sp>
        <p:sp>
          <p:nvSpPr>
            <p:cNvPr id="30" name="TextBox 30"/>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299430" y="7540544"/>
            <a:ext cx="2063596" cy="1773403"/>
            <a:chOff x="0" y="0"/>
            <a:chExt cx="812800" cy="698500"/>
          </a:xfrm>
        </p:grpSpPr>
        <p:sp>
          <p:nvSpPr>
            <p:cNvPr id="32" name="Freeform 32"/>
            <p:cNvSpPr/>
            <p:nvPr/>
          </p:nvSpPr>
          <p:spPr>
            <a:xfrm>
              <a:off x="11527" y="0"/>
              <a:ext cx="789747" cy="698500"/>
            </a:xfrm>
            <a:custGeom>
              <a:avLst/>
              <a:gdLst/>
              <a:ahLst/>
              <a:cxnLst/>
              <a:rect l="l" t="t" r="r" b="b"/>
              <a:pathLst>
                <a:path w="789747" h="698500">
                  <a:moveTo>
                    <a:pt x="771086" y="401134"/>
                  </a:moveTo>
                  <a:lnTo>
                    <a:pt x="628260" y="646616"/>
                  </a:lnTo>
                  <a:cubicBezTo>
                    <a:pt x="609571" y="678739"/>
                    <a:pt x="575210" y="698500"/>
                    <a:pt x="538046" y="698500"/>
                  </a:cubicBezTo>
                  <a:lnTo>
                    <a:pt x="251700" y="698500"/>
                  </a:lnTo>
                  <a:cubicBezTo>
                    <a:pt x="214536" y="698500"/>
                    <a:pt x="180175" y="678739"/>
                    <a:pt x="161486" y="646616"/>
                  </a:cubicBezTo>
                  <a:lnTo>
                    <a:pt x="18660" y="401134"/>
                  </a:lnTo>
                  <a:cubicBezTo>
                    <a:pt x="0" y="369061"/>
                    <a:pt x="0" y="329439"/>
                    <a:pt x="18660" y="297366"/>
                  </a:cubicBezTo>
                  <a:lnTo>
                    <a:pt x="161486" y="51884"/>
                  </a:lnTo>
                  <a:cubicBezTo>
                    <a:pt x="180175" y="19761"/>
                    <a:pt x="214536" y="0"/>
                    <a:pt x="251700" y="0"/>
                  </a:cubicBezTo>
                  <a:lnTo>
                    <a:pt x="538046" y="0"/>
                  </a:lnTo>
                  <a:cubicBezTo>
                    <a:pt x="575210" y="0"/>
                    <a:pt x="609571" y="19761"/>
                    <a:pt x="628260" y="51884"/>
                  </a:cubicBezTo>
                  <a:lnTo>
                    <a:pt x="771086" y="297366"/>
                  </a:lnTo>
                  <a:cubicBezTo>
                    <a:pt x="789746" y="329439"/>
                    <a:pt x="789746" y="369061"/>
                    <a:pt x="771086" y="401134"/>
                  </a:cubicBezTo>
                  <a:close/>
                </a:path>
              </a:pathLst>
            </a:custGeom>
            <a:solidFill>
              <a:srgbClr val="000000"/>
            </a:solidFill>
          </p:spPr>
          <p:txBody>
            <a:bodyPr/>
            <a:lstStyle/>
            <a:p>
              <a:endParaRPr lang="en-US"/>
            </a:p>
          </p:txBody>
        </p:sp>
        <p:sp>
          <p:nvSpPr>
            <p:cNvPr id="33" name="TextBox 3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494367" y="7715755"/>
            <a:ext cx="1721852" cy="1479717"/>
            <a:chOff x="0" y="0"/>
            <a:chExt cx="812800" cy="698500"/>
          </a:xfrm>
        </p:grpSpPr>
        <p:sp>
          <p:nvSpPr>
            <p:cNvPr id="35" name="Freeform 35"/>
            <p:cNvSpPr/>
            <p:nvPr/>
          </p:nvSpPr>
          <p:spPr>
            <a:xfrm>
              <a:off x="13814" y="0"/>
              <a:ext cx="785171" cy="698500"/>
            </a:xfrm>
            <a:custGeom>
              <a:avLst/>
              <a:gdLst/>
              <a:ahLst/>
              <a:cxnLst/>
              <a:rect l="l" t="t" r="r" b="b"/>
              <a:pathLst>
                <a:path w="785171" h="698500">
                  <a:moveTo>
                    <a:pt x="762808" y="411432"/>
                  </a:moveTo>
                  <a:lnTo>
                    <a:pt x="631964" y="636318"/>
                  </a:lnTo>
                  <a:cubicBezTo>
                    <a:pt x="609566" y="674816"/>
                    <a:pt x="568385" y="698500"/>
                    <a:pt x="523846" y="698500"/>
                  </a:cubicBezTo>
                  <a:lnTo>
                    <a:pt x="261326" y="698500"/>
                  </a:lnTo>
                  <a:cubicBezTo>
                    <a:pt x="216787" y="698500"/>
                    <a:pt x="175606" y="674816"/>
                    <a:pt x="153208" y="636318"/>
                  </a:cubicBezTo>
                  <a:lnTo>
                    <a:pt x="22364" y="411432"/>
                  </a:lnTo>
                  <a:cubicBezTo>
                    <a:pt x="0" y="372993"/>
                    <a:pt x="0" y="325507"/>
                    <a:pt x="22364" y="287068"/>
                  </a:cubicBezTo>
                  <a:lnTo>
                    <a:pt x="153208" y="62182"/>
                  </a:lnTo>
                  <a:cubicBezTo>
                    <a:pt x="175606" y="23684"/>
                    <a:pt x="216787" y="0"/>
                    <a:pt x="261326" y="0"/>
                  </a:cubicBezTo>
                  <a:lnTo>
                    <a:pt x="523846" y="0"/>
                  </a:lnTo>
                  <a:cubicBezTo>
                    <a:pt x="568385" y="0"/>
                    <a:pt x="609566" y="23684"/>
                    <a:pt x="631964" y="62182"/>
                  </a:cubicBezTo>
                  <a:lnTo>
                    <a:pt x="762808" y="287068"/>
                  </a:lnTo>
                  <a:cubicBezTo>
                    <a:pt x="785172" y="325507"/>
                    <a:pt x="785172" y="372993"/>
                    <a:pt x="762808" y="411432"/>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6" name="TextBox 3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7" name="Freeform 37"/>
          <p:cNvSpPr/>
          <p:nvPr/>
        </p:nvSpPr>
        <p:spPr>
          <a:xfrm>
            <a:off x="862781" y="7987166"/>
            <a:ext cx="936894" cy="936894"/>
          </a:xfrm>
          <a:custGeom>
            <a:avLst/>
            <a:gdLst/>
            <a:ahLst/>
            <a:cxnLst/>
            <a:rect l="l" t="t" r="r" b="b"/>
            <a:pathLst>
              <a:path w="936894" h="936894">
                <a:moveTo>
                  <a:pt x="0" y="0"/>
                </a:moveTo>
                <a:lnTo>
                  <a:pt x="936894" y="0"/>
                </a:lnTo>
                <a:lnTo>
                  <a:pt x="936894" y="936895"/>
                </a:lnTo>
                <a:lnTo>
                  <a:pt x="0" y="9368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8" name="TextBox 38"/>
          <p:cNvSpPr txBox="1"/>
          <p:nvPr/>
        </p:nvSpPr>
        <p:spPr>
          <a:xfrm>
            <a:off x="474670" y="9504718"/>
            <a:ext cx="1855290" cy="276225"/>
          </a:xfrm>
          <a:prstGeom prst="rect">
            <a:avLst/>
          </a:prstGeom>
        </p:spPr>
        <p:txBody>
          <a:bodyPr lIns="0" tIns="0" rIns="0" bIns="0" rtlCol="0" anchor="t">
            <a:spAutoFit/>
          </a:bodyPr>
          <a:lstStyle/>
          <a:p>
            <a:pPr algn="ctr">
              <a:lnSpc>
                <a:spcPts val="2121"/>
              </a:lnSpc>
            </a:pPr>
            <a:r>
              <a:rPr lang="en-US" sz="1768" b="1">
                <a:solidFill>
                  <a:srgbClr val="FFFFFF"/>
                </a:solidFill>
                <a:latin typeface="Serithai Expanded Bold"/>
                <a:ea typeface="Serithai Expanded Bold"/>
                <a:cs typeface="Serithai Expanded Bold"/>
                <a:sym typeface="Serithai Expanded Bold"/>
              </a:rPr>
              <a:t>OFFICERS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1939628" y="203400"/>
            <a:ext cx="14609669" cy="4433192"/>
            <a:chOff x="0" y="0"/>
            <a:chExt cx="1062967" cy="322549"/>
          </a:xfrm>
        </p:grpSpPr>
        <p:sp>
          <p:nvSpPr>
            <p:cNvPr id="4" name="Freeform 4"/>
            <p:cNvSpPr/>
            <p:nvPr/>
          </p:nvSpPr>
          <p:spPr>
            <a:xfrm>
              <a:off x="0" y="0"/>
              <a:ext cx="1062967" cy="322549"/>
            </a:xfrm>
            <a:custGeom>
              <a:avLst/>
              <a:gdLst/>
              <a:ahLst/>
              <a:cxnLst/>
              <a:rect l="l" t="t" r="r" b="b"/>
              <a:pathLst>
                <a:path w="1062967" h="322549">
                  <a:moveTo>
                    <a:pt x="14838" y="0"/>
                  </a:moveTo>
                  <a:lnTo>
                    <a:pt x="1048130" y="0"/>
                  </a:lnTo>
                  <a:cubicBezTo>
                    <a:pt x="1052065" y="0"/>
                    <a:pt x="1055839" y="1563"/>
                    <a:pt x="1058622" y="4346"/>
                  </a:cubicBezTo>
                  <a:cubicBezTo>
                    <a:pt x="1061404" y="7128"/>
                    <a:pt x="1062967" y="10902"/>
                    <a:pt x="1062967" y="14838"/>
                  </a:cubicBezTo>
                  <a:lnTo>
                    <a:pt x="1062967" y="307712"/>
                  </a:lnTo>
                  <a:cubicBezTo>
                    <a:pt x="1062967" y="311647"/>
                    <a:pt x="1061404" y="315421"/>
                    <a:pt x="1058622" y="318203"/>
                  </a:cubicBezTo>
                  <a:cubicBezTo>
                    <a:pt x="1055839" y="320986"/>
                    <a:pt x="1052065" y="322549"/>
                    <a:pt x="1048130" y="322549"/>
                  </a:cubicBezTo>
                  <a:lnTo>
                    <a:pt x="14838" y="322549"/>
                  </a:lnTo>
                  <a:cubicBezTo>
                    <a:pt x="6643" y="322549"/>
                    <a:pt x="0" y="315906"/>
                    <a:pt x="0" y="307712"/>
                  </a:cubicBezTo>
                  <a:lnTo>
                    <a:pt x="0" y="14838"/>
                  </a:lnTo>
                  <a:cubicBezTo>
                    <a:pt x="0" y="6643"/>
                    <a:pt x="6643" y="0"/>
                    <a:pt x="14838" y="0"/>
                  </a:cubicBezTo>
                  <a:close/>
                </a:path>
              </a:pathLst>
            </a:custGeom>
            <a:solidFill>
              <a:srgbClr val="000000"/>
            </a:solidFill>
          </p:spPr>
          <p:txBody>
            <a:bodyPr/>
            <a:lstStyle/>
            <a:p>
              <a:endParaRPr lang="en-US"/>
            </a:p>
          </p:txBody>
        </p:sp>
        <p:sp>
          <p:nvSpPr>
            <p:cNvPr id="5" name="TextBox 5"/>
            <p:cNvSpPr txBox="1"/>
            <p:nvPr/>
          </p:nvSpPr>
          <p:spPr>
            <a:xfrm>
              <a:off x="0" y="-38100"/>
              <a:ext cx="1062967" cy="36064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03721" y="7897421"/>
            <a:ext cx="2863332" cy="689965"/>
            <a:chOff x="0" y="0"/>
            <a:chExt cx="2898754" cy="698500"/>
          </a:xfrm>
        </p:grpSpPr>
        <p:sp>
          <p:nvSpPr>
            <p:cNvPr id="7" name="Freeform 7"/>
            <p:cNvSpPr/>
            <p:nvPr/>
          </p:nvSpPr>
          <p:spPr>
            <a:xfrm>
              <a:off x="2596" y="0"/>
              <a:ext cx="2893562" cy="698500"/>
            </a:xfrm>
            <a:custGeom>
              <a:avLst/>
              <a:gdLst/>
              <a:ahLst/>
              <a:cxnLst/>
              <a:rect l="l" t="t" r="r" b="b"/>
              <a:pathLst>
                <a:path w="2893562" h="698500">
                  <a:moveTo>
                    <a:pt x="2889359" y="360935"/>
                  </a:moveTo>
                  <a:lnTo>
                    <a:pt x="2699756" y="686815"/>
                  </a:lnTo>
                  <a:cubicBezTo>
                    <a:pt x="2695547" y="694049"/>
                    <a:pt x="2687809" y="698500"/>
                    <a:pt x="2679439" y="698500"/>
                  </a:cubicBezTo>
                  <a:lnTo>
                    <a:pt x="214123" y="698500"/>
                  </a:lnTo>
                  <a:cubicBezTo>
                    <a:pt x="205753" y="698500"/>
                    <a:pt x="198015" y="694049"/>
                    <a:pt x="193805" y="686815"/>
                  </a:cubicBezTo>
                  <a:lnTo>
                    <a:pt x="4203" y="360935"/>
                  </a:lnTo>
                  <a:cubicBezTo>
                    <a:pt x="0" y="353712"/>
                    <a:pt x="0" y="344788"/>
                    <a:pt x="4203" y="337565"/>
                  </a:cubicBezTo>
                  <a:lnTo>
                    <a:pt x="193805" y="11685"/>
                  </a:lnTo>
                  <a:cubicBezTo>
                    <a:pt x="198015" y="4451"/>
                    <a:pt x="205753" y="0"/>
                    <a:pt x="214123" y="0"/>
                  </a:cubicBezTo>
                  <a:lnTo>
                    <a:pt x="2679439" y="0"/>
                  </a:lnTo>
                  <a:cubicBezTo>
                    <a:pt x="2687809" y="0"/>
                    <a:pt x="2695547" y="4451"/>
                    <a:pt x="2699756" y="11685"/>
                  </a:cubicBezTo>
                  <a:lnTo>
                    <a:pt x="2889359" y="337565"/>
                  </a:lnTo>
                  <a:cubicBezTo>
                    <a:pt x="2893562" y="344788"/>
                    <a:pt x="2893562" y="353712"/>
                    <a:pt x="2889359" y="360935"/>
                  </a:cubicBezTo>
                  <a:close/>
                </a:path>
              </a:pathLst>
            </a:custGeom>
            <a:solidFill>
              <a:srgbClr val="000000"/>
            </a:solidFill>
          </p:spPr>
          <p:txBody>
            <a:bodyPr/>
            <a:lstStyle/>
            <a:p>
              <a:endParaRPr lang="en-US"/>
            </a:p>
          </p:txBody>
        </p:sp>
        <p:sp>
          <p:nvSpPr>
            <p:cNvPr id="8" name="TextBox 8"/>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3936857" y="7878371"/>
            <a:ext cx="2863332" cy="689965"/>
            <a:chOff x="0" y="0"/>
            <a:chExt cx="2898754" cy="698500"/>
          </a:xfrm>
        </p:grpSpPr>
        <p:sp>
          <p:nvSpPr>
            <p:cNvPr id="10" name="Freeform 10"/>
            <p:cNvSpPr/>
            <p:nvPr/>
          </p:nvSpPr>
          <p:spPr>
            <a:xfrm>
              <a:off x="2596" y="0"/>
              <a:ext cx="2893562" cy="698500"/>
            </a:xfrm>
            <a:custGeom>
              <a:avLst/>
              <a:gdLst/>
              <a:ahLst/>
              <a:cxnLst/>
              <a:rect l="l" t="t" r="r" b="b"/>
              <a:pathLst>
                <a:path w="2893562" h="698500">
                  <a:moveTo>
                    <a:pt x="2889359" y="360935"/>
                  </a:moveTo>
                  <a:lnTo>
                    <a:pt x="2699756" y="686815"/>
                  </a:lnTo>
                  <a:cubicBezTo>
                    <a:pt x="2695547" y="694049"/>
                    <a:pt x="2687809" y="698500"/>
                    <a:pt x="2679439" y="698500"/>
                  </a:cubicBezTo>
                  <a:lnTo>
                    <a:pt x="214123" y="698500"/>
                  </a:lnTo>
                  <a:cubicBezTo>
                    <a:pt x="205753" y="698500"/>
                    <a:pt x="198015" y="694049"/>
                    <a:pt x="193805" y="686815"/>
                  </a:cubicBezTo>
                  <a:lnTo>
                    <a:pt x="4203" y="360935"/>
                  </a:lnTo>
                  <a:cubicBezTo>
                    <a:pt x="0" y="353712"/>
                    <a:pt x="0" y="344788"/>
                    <a:pt x="4203" y="337565"/>
                  </a:cubicBezTo>
                  <a:lnTo>
                    <a:pt x="193805" y="11685"/>
                  </a:lnTo>
                  <a:cubicBezTo>
                    <a:pt x="198015" y="4451"/>
                    <a:pt x="205753" y="0"/>
                    <a:pt x="214123" y="0"/>
                  </a:cubicBezTo>
                  <a:lnTo>
                    <a:pt x="2679439" y="0"/>
                  </a:lnTo>
                  <a:cubicBezTo>
                    <a:pt x="2687809" y="0"/>
                    <a:pt x="2695547" y="4451"/>
                    <a:pt x="2699756" y="11685"/>
                  </a:cubicBezTo>
                  <a:lnTo>
                    <a:pt x="2889359" y="337565"/>
                  </a:lnTo>
                  <a:cubicBezTo>
                    <a:pt x="2893562" y="344788"/>
                    <a:pt x="2893562" y="353712"/>
                    <a:pt x="2889359" y="360935"/>
                  </a:cubicBezTo>
                  <a:close/>
                </a:path>
              </a:pathLst>
            </a:custGeom>
            <a:solidFill>
              <a:srgbClr val="000000"/>
            </a:solidFill>
          </p:spPr>
          <p:txBody>
            <a:bodyPr/>
            <a:lstStyle/>
            <a:p>
              <a:endParaRPr lang="en-US"/>
            </a:p>
          </p:txBody>
        </p:sp>
        <p:sp>
          <p:nvSpPr>
            <p:cNvPr id="11" name="TextBox 11"/>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7866133" y="8913318"/>
            <a:ext cx="2863690" cy="689965"/>
            <a:chOff x="0" y="0"/>
            <a:chExt cx="2899116" cy="698500"/>
          </a:xfrm>
        </p:grpSpPr>
        <p:sp>
          <p:nvSpPr>
            <p:cNvPr id="13" name="Freeform 13"/>
            <p:cNvSpPr/>
            <p:nvPr/>
          </p:nvSpPr>
          <p:spPr>
            <a:xfrm>
              <a:off x="2596" y="0"/>
              <a:ext cx="2893924" cy="698500"/>
            </a:xfrm>
            <a:custGeom>
              <a:avLst/>
              <a:gdLst/>
              <a:ahLst/>
              <a:cxnLst/>
              <a:rect l="l" t="t" r="r" b="b"/>
              <a:pathLst>
                <a:path w="2893924" h="698500">
                  <a:moveTo>
                    <a:pt x="2889722" y="360934"/>
                  </a:moveTo>
                  <a:lnTo>
                    <a:pt x="2700118" y="686816"/>
                  </a:lnTo>
                  <a:cubicBezTo>
                    <a:pt x="2695909" y="694050"/>
                    <a:pt x="2688171" y="698500"/>
                    <a:pt x="2679802" y="698500"/>
                  </a:cubicBezTo>
                  <a:lnTo>
                    <a:pt x="214121" y="698500"/>
                  </a:lnTo>
                  <a:cubicBezTo>
                    <a:pt x="205752" y="698500"/>
                    <a:pt x="198015" y="694050"/>
                    <a:pt x="193806" y="686816"/>
                  </a:cubicBezTo>
                  <a:lnTo>
                    <a:pt x="4202" y="360934"/>
                  </a:lnTo>
                  <a:cubicBezTo>
                    <a:pt x="0" y="353711"/>
                    <a:pt x="0" y="344789"/>
                    <a:pt x="4202" y="337566"/>
                  </a:cubicBezTo>
                  <a:lnTo>
                    <a:pt x="193806" y="11684"/>
                  </a:lnTo>
                  <a:cubicBezTo>
                    <a:pt x="198015" y="4450"/>
                    <a:pt x="205752" y="0"/>
                    <a:pt x="214121" y="0"/>
                  </a:cubicBezTo>
                  <a:lnTo>
                    <a:pt x="2679802" y="0"/>
                  </a:lnTo>
                  <a:cubicBezTo>
                    <a:pt x="2688171" y="0"/>
                    <a:pt x="2695909" y="4450"/>
                    <a:pt x="2700118" y="11684"/>
                  </a:cubicBezTo>
                  <a:lnTo>
                    <a:pt x="2889722" y="337566"/>
                  </a:lnTo>
                  <a:cubicBezTo>
                    <a:pt x="2893924" y="344789"/>
                    <a:pt x="2893924" y="353711"/>
                    <a:pt x="2889722" y="360934"/>
                  </a:cubicBezTo>
                  <a:close/>
                </a:path>
              </a:pathLst>
            </a:custGeom>
            <a:solidFill>
              <a:srgbClr val="000000"/>
            </a:solidFill>
          </p:spPr>
          <p:txBody>
            <a:bodyPr/>
            <a:lstStyle/>
            <a:p>
              <a:endParaRPr lang="en-US"/>
            </a:p>
          </p:txBody>
        </p:sp>
        <p:sp>
          <p:nvSpPr>
            <p:cNvPr id="14" name="TextBox 14"/>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62612" y="5139978"/>
            <a:ext cx="2945550" cy="2531332"/>
            <a:chOff x="0" y="0"/>
            <a:chExt cx="812800" cy="698500"/>
          </a:xfrm>
        </p:grpSpPr>
        <p:sp>
          <p:nvSpPr>
            <p:cNvPr id="16" name="Freeform 16"/>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895749" y="5159028"/>
            <a:ext cx="2945550" cy="2531332"/>
            <a:chOff x="0" y="0"/>
            <a:chExt cx="812800" cy="698500"/>
          </a:xfrm>
        </p:grpSpPr>
        <p:sp>
          <p:nvSpPr>
            <p:cNvPr id="19" name="Freeform 19"/>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406512" y="5349580"/>
            <a:ext cx="2447669" cy="2112129"/>
            <a:chOff x="0" y="0"/>
            <a:chExt cx="809466" cy="698500"/>
          </a:xfrm>
        </p:grpSpPr>
        <p:sp>
          <p:nvSpPr>
            <p:cNvPr id="22" name="Freeform 22"/>
            <p:cNvSpPr/>
            <p:nvPr/>
          </p:nvSpPr>
          <p:spPr>
            <a:xfrm>
              <a:off x="9718" y="0"/>
              <a:ext cx="790031" cy="698500"/>
            </a:xfrm>
            <a:custGeom>
              <a:avLst/>
              <a:gdLst/>
              <a:ahLst/>
              <a:cxnLst/>
              <a:rect l="l" t="t" r="r" b="b"/>
              <a:pathLst>
                <a:path w="790031" h="698500">
                  <a:moveTo>
                    <a:pt x="774298" y="392993"/>
                  </a:moveTo>
                  <a:lnTo>
                    <a:pt x="621999" y="654757"/>
                  </a:lnTo>
                  <a:cubicBezTo>
                    <a:pt x="606242" y="681839"/>
                    <a:pt x="577273" y="698500"/>
                    <a:pt x="545941" y="698500"/>
                  </a:cubicBezTo>
                  <a:lnTo>
                    <a:pt x="244090" y="698500"/>
                  </a:lnTo>
                  <a:cubicBezTo>
                    <a:pt x="212757" y="698500"/>
                    <a:pt x="183789" y="681839"/>
                    <a:pt x="168032" y="654757"/>
                  </a:cubicBezTo>
                  <a:lnTo>
                    <a:pt x="15732" y="392993"/>
                  </a:lnTo>
                  <a:cubicBezTo>
                    <a:pt x="0" y="365953"/>
                    <a:pt x="0" y="332547"/>
                    <a:pt x="15732" y="305507"/>
                  </a:cubicBezTo>
                  <a:lnTo>
                    <a:pt x="168032" y="43743"/>
                  </a:lnTo>
                  <a:cubicBezTo>
                    <a:pt x="183789" y="16661"/>
                    <a:pt x="212757" y="0"/>
                    <a:pt x="244090" y="0"/>
                  </a:cubicBezTo>
                  <a:lnTo>
                    <a:pt x="545941" y="0"/>
                  </a:lnTo>
                  <a:cubicBezTo>
                    <a:pt x="577273" y="0"/>
                    <a:pt x="606242" y="16661"/>
                    <a:pt x="621999" y="43743"/>
                  </a:cubicBezTo>
                  <a:lnTo>
                    <a:pt x="774298" y="305507"/>
                  </a:lnTo>
                  <a:cubicBezTo>
                    <a:pt x="790030" y="332547"/>
                    <a:pt x="790030" y="365953"/>
                    <a:pt x="774298" y="39299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3" name="TextBox 23"/>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4139649" y="5349580"/>
            <a:ext cx="2457750" cy="2112129"/>
            <a:chOff x="0" y="0"/>
            <a:chExt cx="812800" cy="698500"/>
          </a:xfrm>
        </p:grpSpPr>
        <p:sp>
          <p:nvSpPr>
            <p:cNvPr id="25" name="Freeform 25"/>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7764843" y="6291251"/>
            <a:ext cx="2945550" cy="2531332"/>
            <a:chOff x="0" y="0"/>
            <a:chExt cx="812800" cy="698500"/>
          </a:xfrm>
        </p:grpSpPr>
        <p:sp>
          <p:nvSpPr>
            <p:cNvPr id="28" name="Freeform 28"/>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29" name="TextBox 2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8001985" y="6522144"/>
            <a:ext cx="2457750" cy="2112129"/>
            <a:chOff x="0" y="0"/>
            <a:chExt cx="812800" cy="698500"/>
          </a:xfrm>
        </p:grpSpPr>
        <p:sp>
          <p:nvSpPr>
            <p:cNvPr id="31" name="Freeform 31"/>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2" name="TextBox 3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3" name="AutoShape 33"/>
          <p:cNvSpPr/>
          <p:nvPr/>
        </p:nvSpPr>
        <p:spPr>
          <a:xfrm flipV="1">
            <a:off x="3054207" y="6424694"/>
            <a:ext cx="882651" cy="1817709"/>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AutoShape 34"/>
          <p:cNvSpPr/>
          <p:nvPr/>
        </p:nvSpPr>
        <p:spPr>
          <a:xfrm flipH="1" flipV="1">
            <a:off x="6800190" y="6424694"/>
            <a:ext cx="1005763" cy="1132222"/>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35" name="Group 35"/>
          <p:cNvGrpSpPr/>
          <p:nvPr/>
        </p:nvGrpSpPr>
        <p:grpSpPr>
          <a:xfrm rot="-7210721">
            <a:off x="14373157" y="-189955"/>
            <a:ext cx="7829382" cy="2907107"/>
            <a:chOff x="0" y="0"/>
            <a:chExt cx="1881191" cy="698500"/>
          </a:xfrm>
        </p:grpSpPr>
        <p:sp>
          <p:nvSpPr>
            <p:cNvPr id="36" name="Freeform 36"/>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37" name="TextBox 37"/>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8" name="Group 38"/>
          <p:cNvGrpSpPr/>
          <p:nvPr/>
        </p:nvGrpSpPr>
        <p:grpSpPr>
          <a:xfrm rot="7211999">
            <a:off x="-3913552" y="-189955"/>
            <a:ext cx="7829382" cy="2907107"/>
            <a:chOff x="0" y="0"/>
            <a:chExt cx="1881191" cy="698500"/>
          </a:xfrm>
        </p:grpSpPr>
        <p:sp>
          <p:nvSpPr>
            <p:cNvPr id="39" name="Freeform 39"/>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40" name="TextBox 40"/>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41"/>
          <p:cNvGrpSpPr/>
          <p:nvPr/>
        </p:nvGrpSpPr>
        <p:grpSpPr>
          <a:xfrm rot="-7210721">
            <a:off x="14512298" y="343815"/>
            <a:ext cx="3675689" cy="884486"/>
            <a:chOff x="0" y="0"/>
            <a:chExt cx="2902779" cy="698500"/>
          </a:xfrm>
        </p:grpSpPr>
        <p:sp>
          <p:nvSpPr>
            <p:cNvPr id="42" name="Freeform 42"/>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solidFill>
              <a:srgbClr val="000000"/>
            </a:solidFill>
          </p:spPr>
          <p:txBody>
            <a:bodyPr/>
            <a:lstStyle/>
            <a:p>
              <a:endParaRPr lang="en-US"/>
            </a:p>
          </p:txBody>
        </p:sp>
        <p:sp>
          <p:nvSpPr>
            <p:cNvPr id="43" name="TextBox 43"/>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4" name="Group 44"/>
          <p:cNvGrpSpPr/>
          <p:nvPr/>
        </p:nvGrpSpPr>
        <p:grpSpPr>
          <a:xfrm rot="7211999">
            <a:off x="101783" y="343815"/>
            <a:ext cx="3675689" cy="884486"/>
            <a:chOff x="0" y="0"/>
            <a:chExt cx="2902779" cy="698500"/>
          </a:xfrm>
        </p:grpSpPr>
        <p:sp>
          <p:nvSpPr>
            <p:cNvPr id="45" name="Freeform 45"/>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solidFill>
              <a:srgbClr val="000000"/>
            </a:solidFill>
          </p:spPr>
          <p:txBody>
            <a:bodyPr/>
            <a:lstStyle/>
            <a:p>
              <a:endParaRPr lang="en-US"/>
            </a:p>
          </p:txBody>
        </p:sp>
        <p:sp>
          <p:nvSpPr>
            <p:cNvPr id="46" name="TextBox 46"/>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47" name="Freeform 47"/>
          <p:cNvSpPr/>
          <p:nvPr/>
        </p:nvSpPr>
        <p:spPr>
          <a:xfrm>
            <a:off x="16191610" y="786058"/>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48" name="Freeform 48"/>
          <p:cNvSpPr/>
          <p:nvPr/>
        </p:nvSpPr>
        <p:spPr>
          <a:xfrm flipH="1">
            <a:off x="1250581" y="786058"/>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49" name="Freeform 49"/>
          <p:cNvSpPr/>
          <p:nvPr/>
        </p:nvSpPr>
        <p:spPr>
          <a:xfrm>
            <a:off x="1007143" y="5777400"/>
            <a:ext cx="1256489" cy="1256489"/>
          </a:xfrm>
          <a:custGeom>
            <a:avLst/>
            <a:gdLst/>
            <a:ahLst/>
            <a:cxnLst/>
            <a:rect l="l" t="t" r="r" b="b"/>
            <a:pathLst>
              <a:path w="1256489" h="1256489">
                <a:moveTo>
                  <a:pt x="0" y="0"/>
                </a:moveTo>
                <a:lnTo>
                  <a:pt x="1256489" y="0"/>
                </a:lnTo>
                <a:lnTo>
                  <a:pt x="1256489" y="1256489"/>
                </a:lnTo>
                <a:lnTo>
                  <a:pt x="0" y="12564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0" name="TextBox 50"/>
          <p:cNvSpPr txBox="1"/>
          <p:nvPr/>
        </p:nvSpPr>
        <p:spPr>
          <a:xfrm>
            <a:off x="2468147" y="743593"/>
            <a:ext cx="13573588" cy="3928383"/>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Each NATA District will be presenting this information and holding a vote for the various proposed bylaws changes during their respective district meetings.</a:t>
            </a:r>
          </a:p>
          <a:p>
            <a:pPr algn="ctr">
              <a:lnSpc>
                <a:spcPts val="2783"/>
              </a:lnSpc>
            </a:pPr>
            <a:endParaRPr lang="en-US" sz="2319" dirty="0">
              <a:solidFill>
                <a:srgbClr val="A3D1FD"/>
              </a:solidFill>
              <a:latin typeface="Open Sauce"/>
              <a:ea typeface="Open Sauce"/>
              <a:cs typeface="Open Sauce"/>
              <a:sym typeface="Open Sauce"/>
            </a:endParaRPr>
          </a:p>
          <a:p>
            <a:pPr algn="ctr">
              <a:lnSpc>
                <a:spcPts val="2783"/>
              </a:lnSpc>
            </a:pPr>
            <a:r>
              <a:rPr lang="en-US" sz="2319" dirty="0">
                <a:solidFill>
                  <a:srgbClr val="A3D1FD"/>
                </a:solidFill>
                <a:latin typeface="Open Sauce"/>
                <a:ea typeface="Open Sauce"/>
                <a:cs typeface="Open Sauce"/>
                <a:sym typeface="Open Sauce"/>
              </a:rPr>
              <a:t>Each district will then vote in accordance with their respective bylaws and other applicable voting rules, and any change approved by at least 2/3 of the total number of districts will be resubmitted to the Board, who will then approve changes by at least 2/3 vote, at which point the changes will go into effect.</a:t>
            </a:r>
          </a:p>
          <a:p>
            <a:pPr algn="ctr">
              <a:lnSpc>
                <a:spcPts val="2783"/>
              </a:lnSpc>
            </a:pPr>
            <a:endParaRPr lang="en-US" sz="2319" dirty="0">
              <a:solidFill>
                <a:srgbClr val="A3D1FD"/>
              </a:solidFill>
              <a:latin typeface="Open Sauce"/>
              <a:ea typeface="Open Sauce"/>
              <a:cs typeface="Open Sauce"/>
              <a:sym typeface="Open Sauce"/>
            </a:endParaRPr>
          </a:p>
          <a:p>
            <a:pPr algn="ctr">
              <a:lnSpc>
                <a:spcPts val="2783"/>
              </a:lnSpc>
            </a:pPr>
            <a:r>
              <a:rPr lang="en-US" sz="2319" dirty="0">
                <a:solidFill>
                  <a:srgbClr val="A3D1FD"/>
                </a:solidFill>
                <a:latin typeface="Open Sauce"/>
                <a:ea typeface="Open Sauce"/>
                <a:cs typeface="Open Sauce"/>
                <a:sym typeface="Open Sauce"/>
              </a:rPr>
              <a:t>If you have any questions about this process or about how to vote within your district</a:t>
            </a:r>
            <a:r>
              <a:rPr lang="en-US" sz="2319" dirty="0">
                <a:solidFill>
                  <a:schemeClr val="bg1"/>
                </a:solidFill>
                <a:latin typeface="Open Sauce"/>
                <a:ea typeface="Open Sauce"/>
                <a:cs typeface="Open Sauce"/>
                <a:sym typeface="Open Sauce"/>
              </a:rPr>
              <a:t>, </a:t>
            </a:r>
            <a:r>
              <a:rPr lang="en-US" sz="2319" u="sng" dirty="0">
                <a:solidFill>
                  <a:schemeClr val="bg1"/>
                </a:solidFill>
                <a:latin typeface="Open Sauce"/>
                <a:ea typeface="Open Sauce"/>
                <a:cs typeface="Open Sauce"/>
                <a:sym typeface="Open Sauce"/>
                <a:hlinkClick r:id="rId7" tooltip="https://www.nata.org/about/board-directors">
                  <a:extLst>
                    <a:ext uri="{A12FA001-AC4F-418D-AE19-62706E023703}">
                      <ahyp:hlinkClr xmlns:ahyp="http://schemas.microsoft.com/office/drawing/2018/hyperlinkcolor" val="tx"/>
                    </a:ext>
                  </a:extLst>
                </a:hlinkClick>
              </a:rPr>
              <a:t>contact your District Director</a:t>
            </a:r>
            <a:r>
              <a:rPr lang="en-US" sz="2319" dirty="0">
                <a:solidFill>
                  <a:srgbClr val="A3D1FD"/>
                </a:solidFill>
                <a:latin typeface="Open Sauce"/>
                <a:ea typeface="Open Sauce"/>
                <a:cs typeface="Open Sauce"/>
                <a:sym typeface="Open Sauce"/>
              </a:rPr>
              <a:t>.   (</a:t>
            </a:r>
            <a:r>
              <a:rPr lang="en-US" sz="2319" dirty="0" err="1">
                <a:solidFill>
                  <a:srgbClr val="A3D1FD"/>
                </a:solidFill>
                <a:latin typeface="Open Sauce"/>
                <a:ea typeface="Open Sauce"/>
                <a:cs typeface="Open Sauce"/>
                <a:sym typeface="Open Sauce"/>
              </a:rPr>
              <a:t>nata.org</a:t>
            </a:r>
            <a:r>
              <a:rPr lang="en-US" sz="2319" dirty="0">
                <a:solidFill>
                  <a:srgbClr val="A3D1FD"/>
                </a:solidFill>
                <a:latin typeface="Open Sauce"/>
                <a:ea typeface="Open Sauce"/>
                <a:cs typeface="Open Sauce"/>
                <a:sym typeface="Open Sauce"/>
              </a:rPr>
              <a:t>/board)</a:t>
            </a:r>
          </a:p>
          <a:p>
            <a:pPr algn="ctr">
              <a:lnSpc>
                <a:spcPts val="2783"/>
              </a:lnSpc>
            </a:pPr>
            <a:endParaRPr lang="en-US" sz="2319" dirty="0">
              <a:solidFill>
                <a:srgbClr val="A3D1FD"/>
              </a:solidFill>
              <a:latin typeface="Open Sauce"/>
              <a:ea typeface="Open Sauce"/>
              <a:cs typeface="Open Sauce"/>
              <a:sym typeface="Open Sauce"/>
            </a:endParaRPr>
          </a:p>
        </p:txBody>
      </p:sp>
      <p:grpSp>
        <p:nvGrpSpPr>
          <p:cNvPr id="51" name="Group 51"/>
          <p:cNvGrpSpPr/>
          <p:nvPr/>
        </p:nvGrpSpPr>
        <p:grpSpPr>
          <a:xfrm>
            <a:off x="11256105" y="7878371"/>
            <a:ext cx="2863332" cy="689965"/>
            <a:chOff x="0" y="0"/>
            <a:chExt cx="2898754" cy="698500"/>
          </a:xfrm>
        </p:grpSpPr>
        <p:sp>
          <p:nvSpPr>
            <p:cNvPr id="52" name="Freeform 52"/>
            <p:cNvSpPr/>
            <p:nvPr/>
          </p:nvSpPr>
          <p:spPr>
            <a:xfrm>
              <a:off x="2596" y="0"/>
              <a:ext cx="2893562" cy="698500"/>
            </a:xfrm>
            <a:custGeom>
              <a:avLst/>
              <a:gdLst/>
              <a:ahLst/>
              <a:cxnLst/>
              <a:rect l="l" t="t" r="r" b="b"/>
              <a:pathLst>
                <a:path w="2893562" h="698500">
                  <a:moveTo>
                    <a:pt x="2889359" y="360935"/>
                  </a:moveTo>
                  <a:lnTo>
                    <a:pt x="2699756" y="686815"/>
                  </a:lnTo>
                  <a:cubicBezTo>
                    <a:pt x="2695547" y="694049"/>
                    <a:pt x="2687809" y="698500"/>
                    <a:pt x="2679439" y="698500"/>
                  </a:cubicBezTo>
                  <a:lnTo>
                    <a:pt x="214123" y="698500"/>
                  </a:lnTo>
                  <a:cubicBezTo>
                    <a:pt x="205753" y="698500"/>
                    <a:pt x="198015" y="694049"/>
                    <a:pt x="193805" y="686815"/>
                  </a:cubicBezTo>
                  <a:lnTo>
                    <a:pt x="4203" y="360935"/>
                  </a:lnTo>
                  <a:cubicBezTo>
                    <a:pt x="0" y="353712"/>
                    <a:pt x="0" y="344788"/>
                    <a:pt x="4203" y="337565"/>
                  </a:cubicBezTo>
                  <a:lnTo>
                    <a:pt x="193805" y="11685"/>
                  </a:lnTo>
                  <a:cubicBezTo>
                    <a:pt x="198015" y="4451"/>
                    <a:pt x="205753" y="0"/>
                    <a:pt x="214123" y="0"/>
                  </a:cubicBezTo>
                  <a:lnTo>
                    <a:pt x="2679439" y="0"/>
                  </a:lnTo>
                  <a:cubicBezTo>
                    <a:pt x="2687809" y="0"/>
                    <a:pt x="2695547" y="4451"/>
                    <a:pt x="2699756" y="11685"/>
                  </a:cubicBezTo>
                  <a:lnTo>
                    <a:pt x="2889359" y="337565"/>
                  </a:lnTo>
                  <a:cubicBezTo>
                    <a:pt x="2893562" y="344788"/>
                    <a:pt x="2893562" y="353712"/>
                    <a:pt x="2889359" y="360935"/>
                  </a:cubicBezTo>
                  <a:close/>
                </a:path>
              </a:pathLst>
            </a:custGeom>
            <a:solidFill>
              <a:srgbClr val="000000"/>
            </a:solidFill>
          </p:spPr>
          <p:txBody>
            <a:bodyPr/>
            <a:lstStyle/>
            <a:p>
              <a:endParaRPr lang="en-US"/>
            </a:p>
          </p:txBody>
        </p:sp>
        <p:sp>
          <p:nvSpPr>
            <p:cNvPr id="53" name="TextBox 53"/>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4" name="Group 54"/>
          <p:cNvGrpSpPr/>
          <p:nvPr/>
        </p:nvGrpSpPr>
        <p:grpSpPr>
          <a:xfrm>
            <a:off x="15335377" y="7878371"/>
            <a:ext cx="2863690" cy="689965"/>
            <a:chOff x="0" y="0"/>
            <a:chExt cx="2899116" cy="698500"/>
          </a:xfrm>
        </p:grpSpPr>
        <p:sp>
          <p:nvSpPr>
            <p:cNvPr id="55" name="Freeform 55"/>
            <p:cNvSpPr/>
            <p:nvPr/>
          </p:nvSpPr>
          <p:spPr>
            <a:xfrm>
              <a:off x="2596" y="0"/>
              <a:ext cx="2893924" cy="698500"/>
            </a:xfrm>
            <a:custGeom>
              <a:avLst/>
              <a:gdLst/>
              <a:ahLst/>
              <a:cxnLst/>
              <a:rect l="l" t="t" r="r" b="b"/>
              <a:pathLst>
                <a:path w="2893924" h="698500">
                  <a:moveTo>
                    <a:pt x="2889722" y="360934"/>
                  </a:moveTo>
                  <a:lnTo>
                    <a:pt x="2700118" y="686816"/>
                  </a:lnTo>
                  <a:cubicBezTo>
                    <a:pt x="2695909" y="694050"/>
                    <a:pt x="2688171" y="698500"/>
                    <a:pt x="2679802" y="698500"/>
                  </a:cubicBezTo>
                  <a:lnTo>
                    <a:pt x="214121" y="698500"/>
                  </a:lnTo>
                  <a:cubicBezTo>
                    <a:pt x="205752" y="698500"/>
                    <a:pt x="198015" y="694050"/>
                    <a:pt x="193806" y="686816"/>
                  </a:cubicBezTo>
                  <a:lnTo>
                    <a:pt x="4202" y="360934"/>
                  </a:lnTo>
                  <a:cubicBezTo>
                    <a:pt x="0" y="353711"/>
                    <a:pt x="0" y="344789"/>
                    <a:pt x="4202" y="337566"/>
                  </a:cubicBezTo>
                  <a:lnTo>
                    <a:pt x="193806" y="11684"/>
                  </a:lnTo>
                  <a:cubicBezTo>
                    <a:pt x="198015" y="4450"/>
                    <a:pt x="205752" y="0"/>
                    <a:pt x="214121" y="0"/>
                  </a:cubicBezTo>
                  <a:lnTo>
                    <a:pt x="2679802" y="0"/>
                  </a:lnTo>
                  <a:cubicBezTo>
                    <a:pt x="2688171" y="0"/>
                    <a:pt x="2695909" y="4450"/>
                    <a:pt x="2700118" y="11684"/>
                  </a:cubicBezTo>
                  <a:lnTo>
                    <a:pt x="2889722" y="337566"/>
                  </a:lnTo>
                  <a:cubicBezTo>
                    <a:pt x="2893924" y="344789"/>
                    <a:pt x="2893924" y="353711"/>
                    <a:pt x="2889722" y="360934"/>
                  </a:cubicBezTo>
                  <a:close/>
                </a:path>
              </a:pathLst>
            </a:custGeom>
            <a:solidFill>
              <a:srgbClr val="000000"/>
            </a:solidFill>
          </p:spPr>
          <p:txBody>
            <a:bodyPr/>
            <a:lstStyle/>
            <a:p>
              <a:endParaRPr lang="en-US"/>
            </a:p>
          </p:txBody>
        </p:sp>
        <p:sp>
          <p:nvSpPr>
            <p:cNvPr id="56" name="TextBox 56"/>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7" name="Group 57"/>
          <p:cNvGrpSpPr/>
          <p:nvPr/>
        </p:nvGrpSpPr>
        <p:grpSpPr>
          <a:xfrm>
            <a:off x="11161579" y="5120778"/>
            <a:ext cx="2945550" cy="2531332"/>
            <a:chOff x="0" y="0"/>
            <a:chExt cx="812800" cy="698500"/>
          </a:xfrm>
        </p:grpSpPr>
        <p:sp>
          <p:nvSpPr>
            <p:cNvPr id="58" name="Freeform 58"/>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59" name="TextBox 5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0" name="Group 60"/>
          <p:cNvGrpSpPr/>
          <p:nvPr/>
        </p:nvGrpSpPr>
        <p:grpSpPr>
          <a:xfrm>
            <a:off x="11383663" y="5349580"/>
            <a:ext cx="2457750" cy="2112129"/>
            <a:chOff x="0" y="0"/>
            <a:chExt cx="812800" cy="698500"/>
          </a:xfrm>
        </p:grpSpPr>
        <p:sp>
          <p:nvSpPr>
            <p:cNvPr id="61" name="Freeform 61"/>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62" name="TextBox 6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3" name="Group 63"/>
          <p:cNvGrpSpPr/>
          <p:nvPr/>
        </p:nvGrpSpPr>
        <p:grpSpPr>
          <a:xfrm>
            <a:off x="15192979" y="5237104"/>
            <a:ext cx="2945550" cy="2531332"/>
            <a:chOff x="0" y="0"/>
            <a:chExt cx="812800" cy="698500"/>
          </a:xfrm>
        </p:grpSpPr>
        <p:sp>
          <p:nvSpPr>
            <p:cNvPr id="64" name="Freeform 64"/>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65" name="TextBox 6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6" name="Group 66"/>
          <p:cNvGrpSpPr/>
          <p:nvPr/>
        </p:nvGrpSpPr>
        <p:grpSpPr>
          <a:xfrm>
            <a:off x="15471229" y="5487197"/>
            <a:ext cx="2457750" cy="2112129"/>
            <a:chOff x="0" y="0"/>
            <a:chExt cx="812800" cy="698500"/>
          </a:xfrm>
        </p:grpSpPr>
        <p:sp>
          <p:nvSpPr>
            <p:cNvPr id="67" name="Freeform 67"/>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68" name="TextBox 6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69" name="AutoShape 69"/>
          <p:cNvSpPr/>
          <p:nvPr/>
        </p:nvSpPr>
        <p:spPr>
          <a:xfrm flipV="1">
            <a:off x="10418626" y="6386444"/>
            <a:ext cx="784062" cy="1191764"/>
          </a:xfrm>
          <a:prstGeom prst="line">
            <a:avLst/>
          </a:prstGeom>
          <a:ln w="38100" cap="flat">
            <a:solidFill>
              <a:srgbClr val="000000"/>
            </a:solidFill>
            <a:prstDash val="solid"/>
            <a:headEnd type="none" w="sm" len="sm"/>
            <a:tailEnd type="none" w="sm" len="sm"/>
          </a:ln>
        </p:spPr>
        <p:txBody>
          <a:bodyPr/>
          <a:lstStyle/>
          <a:p>
            <a:endParaRPr lang="en-US"/>
          </a:p>
        </p:txBody>
      </p:sp>
      <p:sp>
        <p:nvSpPr>
          <p:cNvPr id="70" name="AutoShape 70"/>
          <p:cNvSpPr/>
          <p:nvPr/>
        </p:nvSpPr>
        <p:spPr>
          <a:xfrm flipH="1" flipV="1">
            <a:off x="14066020" y="6386444"/>
            <a:ext cx="1168067" cy="116325"/>
          </a:xfrm>
          <a:prstGeom prst="line">
            <a:avLst/>
          </a:prstGeom>
          <a:ln w="38100" cap="flat">
            <a:solidFill>
              <a:srgbClr val="000000"/>
            </a:solidFill>
            <a:prstDash val="solid"/>
            <a:headEnd type="none" w="sm" len="sm"/>
            <a:tailEnd type="none" w="sm" len="sm"/>
          </a:ln>
        </p:spPr>
        <p:txBody>
          <a:bodyPr/>
          <a:lstStyle/>
          <a:p>
            <a:endParaRPr lang="en-US"/>
          </a:p>
        </p:txBody>
      </p:sp>
      <p:sp>
        <p:nvSpPr>
          <p:cNvPr id="71" name="Freeform 71"/>
          <p:cNvSpPr/>
          <p:nvPr/>
        </p:nvSpPr>
        <p:spPr>
          <a:xfrm>
            <a:off x="16149270" y="5971310"/>
            <a:ext cx="1101668" cy="1101668"/>
          </a:xfrm>
          <a:custGeom>
            <a:avLst/>
            <a:gdLst/>
            <a:ahLst/>
            <a:cxnLst/>
            <a:rect l="l" t="t" r="r" b="b"/>
            <a:pathLst>
              <a:path w="1101668" h="1101668">
                <a:moveTo>
                  <a:pt x="0" y="0"/>
                </a:moveTo>
                <a:lnTo>
                  <a:pt x="1101668" y="0"/>
                </a:lnTo>
                <a:lnTo>
                  <a:pt x="1101668" y="1101668"/>
                </a:lnTo>
                <a:lnTo>
                  <a:pt x="0" y="1101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2" name="Freeform 72"/>
          <p:cNvSpPr/>
          <p:nvPr/>
        </p:nvSpPr>
        <p:spPr>
          <a:xfrm>
            <a:off x="11828140" y="5842099"/>
            <a:ext cx="1405472" cy="1050591"/>
          </a:xfrm>
          <a:custGeom>
            <a:avLst/>
            <a:gdLst/>
            <a:ahLst/>
            <a:cxnLst/>
            <a:rect l="l" t="t" r="r" b="b"/>
            <a:pathLst>
              <a:path w="1405472" h="1050591">
                <a:moveTo>
                  <a:pt x="0" y="0"/>
                </a:moveTo>
                <a:lnTo>
                  <a:pt x="1405472" y="0"/>
                </a:lnTo>
                <a:lnTo>
                  <a:pt x="1405472" y="1050591"/>
                </a:lnTo>
                <a:lnTo>
                  <a:pt x="0" y="10505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3" name="Freeform 73"/>
          <p:cNvSpPr/>
          <p:nvPr/>
        </p:nvSpPr>
        <p:spPr>
          <a:xfrm>
            <a:off x="4601718" y="5583485"/>
            <a:ext cx="1533611" cy="1479935"/>
          </a:xfrm>
          <a:custGeom>
            <a:avLst/>
            <a:gdLst/>
            <a:ahLst/>
            <a:cxnLst/>
            <a:rect l="l" t="t" r="r" b="b"/>
            <a:pathLst>
              <a:path w="1533611" h="1479935">
                <a:moveTo>
                  <a:pt x="0" y="0"/>
                </a:moveTo>
                <a:lnTo>
                  <a:pt x="1533611" y="0"/>
                </a:lnTo>
                <a:lnTo>
                  <a:pt x="1533611" y="1479934"/>
                </a:lnTo>
                <a:lnTo>
                  <a:pt x="0" y="14799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4" name="Freeform 74"/>
          <p:cNvSpPr/>
          <p:nvPr/>
        </p:nvSpPr>
        <p:spPr>
          <a:xfrm>
            <a:off x="8399645" y="6892690"/>
            <a:ext cx="1675947" cy="1340758"/>
          </a:xfrm>
          <a:custGeom>
            <a:avLst/>
            <a:gdLst/>
            <a:ahLst/>
            <a:cxnLst/>
            <a:rect l="l" t="t" r="r" b="b"/>
            <a:pathLst>
              <a:path w="1675947" h="1340758">
                <a:moveTo>
                  <a:pt x="0" y="0"/>
                </a:moveTo>
                <a:lnTo>
                  <a:pt x="1675947" y="0"/>
                </a:lnTo>
                <a:lnTo>
                  <a:pt x="1675947" y="1340757"/>
                </a:lnTo>
                <a:lnTo>
                  <a:pt x="0" y="13407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75" name="TextBox 75"/>
          <p:cNvSpPr txBox="1"/>
          <p:nvPr/>
        </p:nvSpPr>
        <p:spPr>
          <a:xfrm>
            <a:off x="7973870" y="9067800"/>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 AMENDMENTS</a:t>
            </a:r>
          </a:p>
        </p:txBody>
      </p:sp>
      <p:sp>
        <p:nvSpPr>
          <p:cNvPr id="76" name="TextBox 76"/>
          <p:cNvSpPr txBox="1"/>
          <p:nvPr/>
        </p:nvSpPr>
        <p:spPr>
          <a:xfrm>
            <a:off x="306239" y="8032853"/>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MEMBERSHIP</a:t>
            </a:r>
          </a:p>
        </p:txBody>
      </p:sp>
      <p:sp>
        <p:nvSpPr>
          <p:cNvPr id="77" name="TextBox 77"/>
          <p:cNvSpPr txBox="1"/>
          <p:nvPr/>
        </p:nvSpPr>
        <p:spPr>
          <a:xfrm>
            <a:off x="4044416" y="8032853"/>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MEETINGS</a:t>
            </a:r>
          </a:p>
        </p:txBody>
      </p:sp>
      <p:sp>
        <p:nvSpPr>
          <p:cNvPr id="78" name="TextBox 78"/>
          <p:cNvSpPr txBox="1"/>
          <p:nvPr/>
        </p:nvSpPr>
        <p:spPr>
          <a:xfrm>
            <a:off x="15443114" y="8054335"/>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OFFICERS</a:t>
            </a:r>
          </a:p>
        </p:txBody>
      </p:sp>
      <p:sp>
        <p:nvSpPr>
          <p:cNvPr id="79" name="TextBox 79"/>
          <p:cNvSpPr txBox="1"/>
          <p:nvPr/>
        </p:nvSpPr>
        <p:spPr>
          <a:xfrm>
            <a:off x="11363663" y="8032853"/>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COMMITTEES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374510" y="684584"/>
            <a:ext cx="17346779" cy="9416811"/>
            <a:chOff x="0" y="0"/>
            <a:chExt cx="1262114" cy="685146"/>
          </a:xfrm>
        </p:grpSpPr>
        <p:sp>
          <p:nvSpPr>
            <p:cNvPr id="4" name="Freeform 4"/>
            <p:cNvSpPr/>
            <p:nvPr/>
          </p:nvSpPr>
          <p:spPr>
            <a:xfrm>
              <a:off x="0" y="0"/>
              <a:ext cx="1262114" cy="685147"/>
            </a:xfrm>
            <a:custGeom>
              <a:avLst/>
              <a:gdLst/>
              <a:ahLst/>
              <a:cxnLst/>
              <a:rect l="l" t="t" r="r" b="b"/>
              <a:pathLst>
                <a:path w="1262114" h="685147">
                  <a:moveTo>
                    <a:pt x="12496" y="0"/>
                  </a:moveTo>
                  <a:lnTo>
                    <a:pt x="1249617" y="0"/>
                  </a:lnTo>
                  <a:cubicBezTo>
                    <a:pt x="1256519" y="0"/>
                    <a:pt x="1262114" y="5595"/>
                    <a:pt x="1262114" y="12496"/>
                  </a:cubicBezTo>
                  <a:lnTo>
                    <a:pt x="1262114" y="672650"/>
                  </a:lnTo>
                  <a:cubicBezTo>
                    <a:pt x="1262114" y="679552"/>
                    <a:pt x="1256519" y="685147"/>
                    <a:pt x="1249617" y="685147"/>
                  </a:cubicBezTo>
                  <a:lnTo>
                    <a:pt x="12496" y="685147"/>
                  </a:lnTo>
                  <a:cubicBezTo>
                    <a:pt x="5595" y="685147"/>
                    <a:pt x="0" y="679552"/>
                    <a:pt x="0" y="672650"/>
                  </a:cubicBezTo>
                  <a:lnTo>
                    <a:pt x="0" y="12496"/>
                  </a:lnTo>
                  <a:cubicBezTo>
                    <a:pt x="0" y="5595"/>
                    <a:pt x="5595" y="0"/>
                    <a:pt x="12496" y="0"/>
                  </a:cubicBezTo>
                  <a:close/>
                </a:path>
              </a:pathLst>
            </a:custGeom>
            <a:solidFill>
              <a:srgbClr val="000000"/>
            </a:solidFill>
          </p:spPr>
          <p:txBody>
            <a:bodyPr/>
            <a:lstStyle/>
            <a:p>
              <a:endParaRPr lang="en-US"/>
            </a:p>
          </p:txBody>
        </p:sp>
        <p:sp>
          <p:nvSpPr>
            <p:cNvPr id="5" name="TextBox 5"/>
            <p:cNvSpPr txBox="1"/>
            <p:nvPr/>
          </p:nvSpPr>
          <p:spPr>
            <a:xfrm>
              <a:off x="0" y="-38100"/>
              <a:ext cx="1262114" cy="723246"/>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96946" y="836587"/>
            <a:ext cx="16901906" cy="109378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8.5 Vacancy, Resignation, and Removal</a:t>
            </a:r>
          </a:p>
          <a:p>
            <a:pPr algn="l">
              <a:lnSpc>
                <a:spcPts val="3499"/>
              </a:lnSpc>
            </a:pPr>
            <a:endParaRPr lang="en-US" sz="2499" b="1">
              <a:solidFill>
                <a:srgbClr val="FFFFFF"/>
              </a:solidFill>
              <a:latin typeface="Open Sauce Bold"/>
              <a:ea typeface="Open Sauce Bold"/>
              <a:cs typeface="Open Sauce Bold"/>
              <a:sym typeface="Open Sauce Bold"/>
            </a:endParaRPr>
          </a:p>
          <a:p>
            <a:pPr algn="l">
              <a:lnSpc>
                <a:spcPts val="3499"/>
              </a:lnSpc>
            </a:pPr>
            <a:r>
              <a:rPr lang="en-US" sz="2499" b="1">
                <a:solidFill>
                  <a:srgbClr val="FFFFFF"/>
                </a:solidFill>
                <a:latin typeface="Open Sauce Bold"/>
                <a:ea typeface="Open Sauce Bold"/>
                <a:cs typeface="Open Sauce Bold"/>
                <a:sym typeface="Open Sauce Bold"/>
              </a:rPr>
              <a:t>(a) Vacancy and Resignation</a:t>
            </a:r>
            <a:r>
              <a:rPr lang="en-US" sz="2499">
                <a:solidFill>
                  <a:srgbClr val="FFFFFF"/>
                </a:solidFill>
                <a:latin typeface="Open Sauce"/>
                <a:ea typeface="Open Sauce"/>
                <a:cs typeface="Open Sauce"/>
                <a:sym typeface="Open Sauce"/>
              </a:rPr>
              <a:t>.</a:t>
            </a:r>
          </a:p>
          <a:p>
            <a:pPr algn="l">
              <a:lnSpc>
                <a:spcPts val="3499"/>
              </a:lnSpc>
            </a:pPr>
            <a:r>
              <a:rPr lang="en-US" sz="2499">
                <a:solidFill>
                  <a:srgbClr val="FFFFFF"/>
                </a:solidFill>
                <a:latin typeface="Open Sauce"/>
                <a:ea typeface="Open Sauce"/>
                <a:cs typeface="Open Sauce"/>
                <a:sym typeface="Open Sauce"/>
              </a:rPr>
              <a:t>i. </a:t>
            </a:r>
            <a:r>
              <a:rPr lang="en-US" sz="2499" b="1">
                <a:solidFill>
                  <a:srgbClr val="FFFFFF"/>
                </a:solidFill>
                <a:latin typeface="Open Sauce Bold"/>
                <a:ea typeface="Open Sauce Bold"/>
                <a:cs typeface="Open Sauce Bold"/>
                <a:sym typeface="Open Sauce Bold"/>
              </a:rPr>
              <a:t>Voluntary</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An Officer may resign at any time by notifying the Board of Directors or the Executive Director in writing.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FFFFFF"/>
                </a:solidFill>
                <a:latin typeface="Open Sauce"/>
                <a:ea typeface="Open Sauce"/>
                <a:cs typeface="Open Sauce"/>
                <a:sym typeface="Open Sauce"/>
              </a:rPr>
              <a:t>ii. </a:t>
            </a:r>
            <a:r>
              <a:rPr lang="en-US" sz="2499" b="1">
                <a:solidFill>
                  <a:srgbClr val="FFFFFF"/>
                </a:solidFill>
                <a:latin typeface="Open Sauce Bold"/>
                <a:ea typeface="Open Sauce Bold"/>
                <a:cs typeface="Open Sauce Bold"/>
                <a:sym typeface="Open Sauce Bold"/>
              </a:rPr>
              <a:t>Automatic</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An Officer shall be deemed to have resigned and the Office shall be deemed to be vacant when such Officer: (A) resigns membership in NATA, (B) ceases to be a Certified Member in good standing of NATA, (C) dies, (D) ceases to be actively involved in the profession of athletic training, or (E) in the case of the Vice President, ceases to be a Director. If there is disagreement between an Officer and the Board of Directors with respect to whether one or more of these events has occurred, the Board shall decide the matter in the same manner as provided in Section 8.5 (b).</a:t>
            </a:r>
            <a:r>
              <a:rPr lang="en-US" sz="2499">
                <a:solidFill>
                  <a:srgbClr val="FFFFFF"/>
                </a:solidFill>
                <a:latin typeface="Open Sauce"/>
                <a:ea typeface="Open Sauce"/>
                <a:cs typeface="Open Sauce"/>
                <a:sym typeface="Open Sauce"/>
              </a:rPr>
              <a:t> </a:t>
            </a:r>
          </a:p>
          <a:p>
            <a:pPr algn="l">
              <a:lnSpc>
                <a:spcPts val="3499"/>
              </a:lnSpc>
            </a:pPr>
            <a:endParaRPr lang="en-US" sz="2499">
              <a:solidFill>
                <a:srgbClr val="FFFFFF"/>
              </a:solidFill>
              <a:latin typeface="Open Sauce"/>
              <a:ea typeface="Open Sauce"/>
              <a:cs typeface="Open Sauce"/>
              <a:sym typeface="Open Sauce"/>
            </a:endParaRPr>
          </a:p>
          <a:p>
            <a:pPr algn="l">
              <a:lnSpc>
                <a:spcPts val="3499"/>
              </a:lnSpc>
            </a:pPr>
            <a:r>
              <a:rPr lang="en-US" sz="2499">
                <a:solidFill>
                  <a:srgbClr val="FFFFFF"/>
                </a:solidFill>
                <a:latin typeface="Open Sauce"/>
                <a:ea typeface="Open Sauce"/>
                <a:cs typeface="Open Sauce"/>
                <a:sym typeface="Open Sauce"/>
              </a:rPr>
              <a:t>(b) </a:t>
            </a:r>
            <a:r>
              <a:rPr lang="en-US" sz="2499" b="1">
                <a:solidFill>
                  <a:srgbClr val="FFFFFF"/>
                </a:solidFill>
                <a:latin typeface="Open Sauce Bold"/>
                <a:ea typeface="Open Sauce Bold"/>
                <a:cs typeface="Open Sauce Bold"/>
                <a:sym typeface="Open Sauce Bold"/>
              </a:rPr>
              <a:t>Removal</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An Officer may be removed by the Board of Directors under conditions set forth below. At an in-person meeting of the Board, the Officer whose removal is being considered will be given a full opportunity to discuss and respond. The Officer shall be removed if a four- fifths (4/5) vote of Directors not personally involved in the matter determines that one or both of the following has occurred: i. Conflict of Interest. The Officer has entered into a relationship that creates a significant conflict of interest with the goals of the NATA or the rights and obligations of the Office.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FFFFFF"/>
                </a:solidFill>
                <a:latin typeface="Open Sauce"/>
                <a:ea typeface="Open Sauce"/>
                <a:cs typeface="Open Sauce"/>
                <a:sym typeface="Open Sauce"/>
              </a:rPr>
              <a:t>ii. Incompetence.</a:t>
            </a:r>
            <a:r>
              <a:rPr lang="en-US" sz="2499">
                <a:solidFill>
                  <a:srgbClr val="A3D1FD"/>
                </a:solidFill>
                <a:latin typeface="Open Sauce"/>
                <a:ea typeface="Open Sauce"/>
                <a:cs typeface="Open Sauce"/>
                <a:sym typeface="Open Sauce"/>
              </a:rPr>
              <a:t> The Officer is no longer able to fulfill the obligations of Office competently.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endParaRPr lang="en-US" sz="2499">
              <a:solidFill>
                <a:srgbClr val="A3D1FD"/>
              </a:solidFill>
              <a:latin typeface="Open Sauce"/>
              <a:ea typeface="Open Sauce"/>
              <a:cs typeface="Open Sauce"/>
              <a:sym typeface="Open Sauce"/>
            </a:endParaRP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7" name="TextBox 7"/>
          <p:cNvSpPr txBox="1"/>
          <p:nvPr/>
        </p:nvSpPr>
        <p:spPr>
          <a:xfrm>
            <a:off x="7087134" y="198809"/>
            <a:ext cx="4113733" cy="534762"/>
          </a:xfrm>
          <a:prstGeom prst="rect">
            <a:avLst/>
          </a:prstGeom>
        </p:spPr>
        <p:txBody>
          <a:bodyPr lIns="0" tIns="0" rIns="0" bIns="0" rtlCol="0" anchor="t">
            <a:spAutoFit/>
          </a:bodyPr>
          <a:lstStyle/>
          <a:p>
            <a:pPr algn="ctr">
              <a:lnSpc>
                <a:spcPts val="3840"/>
              </a:lnSpc>
            </a:pPr>
            <a:r>
              <a:rPr lang="en-US" sz="4400" b="1" dirty="0">
                <a:solidFill>
                  <a:srgbClr val="FFC000"/>
                </a:solidFill>
                <a:latin typeface="Serithai Expanded Bold"/>
                <a:ea typeface="Serithai Expanded Bold"/>
                <a:cs typeface="Serithai Expanded Bold"/>
                <a:sym typeface="Serithai Expanded Bold"/>
              </a:rPr>
              <a:t>ORIGINAL</a:t>
            </a:r>
          </a:p>
        </p:txBody>
      </p:sp>
      <p:sp>
        <p:nvSpPr>
          <p:cNvPr id="8" name="AutoShape 8"/>
          <p:cNvSpPr/>
          <p:nvPr/>
        </p:nvSpPr>
        <p:spPr>
          <a:xfrm flipH="1" flipV="1">
            <a:off x="-625002" y="8142473"/>
            <a:ext cx="999511" cy="98927"/>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499521" y="-610999"/>
            <a:ext cx="18894861" cy="11276140"/>
            <a:chOff x="0" y="0"/>
            <a:chExt cx="1374749" cy="820427"/>
          </a:xfrm>
        </p:grpSpPr>
        <p:sp>
          <p:nvSpPr>
            <p:cNvPr id="4" name="Freeform 4"/>
            <p:cNvSpPr/>
            <p:nvPr/>
          </p:nvSpPr>
          <p:spPr>
            <a:xfrm>
              <a:off x="0" y="0"/>
              <a:ext cx="1374749" cy="820427"/>
            </a:xfrm>
            <a:custGeom>
              <a:avLst/>
              <a:gdLst/>
              <a:ahLst/>
              <a:cxnLst/>
              <a:rect l="l" t="t" r="r" b="b"/>
              <a:pathLst>
                <a:path w="1374749" h="820427">
                  <a:moveTo>
                    <a:pt x="11473" y="0"/>
                  </a:moveTo>
                  <a:lnTo>
                    <a:pt x="1363276" y="0"/>
                  </a:lnTo>
                  <a:cubicBezTo>
                    <a:pt x="1366319" y="0"/>
                    <a:pt x="1369237" y="1209"/>
                    <a:pt x="1371388" y="3360"/>
                  </a:cubicBezTo>
                  <a:cubicBezTo>
                    <a:pt x="1373540" y="5512"/>
                    <a:pt x="1374749" y="8430"/>
                    <a:pt x="1374749" y="11473"/>
                  </a:cubicBezTo>
                  <a:lnTo>
                    <a:pt x="1374749" y="808954"/>
                  </a:lnTo>
                  <a:cubicBezTo>
                    <a:pt x="1374749" y="811997"/>
                    <a:pt x="1373540" y="814915"/>
                    <a:pt x="1371388" y="817067"/>
                  </a:cubicBezTo>
                  <a:cubicBezTo>
                    <a:pt x="1369237" y="819218"/>
                    <a:pt x="1366319" y="820427"/>
                    <a:pt x="1363276" y="820427"/>
                  </a:cubicBezTo>
                  <a:lnTo>
                    <a:pt x="11473" y="820427"/>
                  </a:lnTo>
                  <a:cubicBezTo>
                    <a:pt x="8430" y="820427"/>
                    <a:pt x="5512" y="819218"/>
                    <a:pt x="3360" y="817067"/>
                  </a:cubicBezTo>
                  <a:cubicBezTo>
                    <a:pt x="1209" y="814915"/>
                    <a:pt x="0" y="811997"/>
                    <a:pt x="0" y="808954"/>
                  </a:cubicBezTo>
                  <a:lnTo>
                    <a:pt x="0" y="11473"/>
                  </a:lnTo>
                  <a:cubicBezTo>
                    <a:pt x="0" y="8430"/>
                    <a:pt x="1209" y="5512"/>
                    <a:pt x="3360" y="3360"/>
                  </a:cubicBezTo>
                  <a:cubicBezTo>
                    <a:pt x="5512" y="1209"/>
                    <a:pt x="8430" y="0"/>
                    <a:pt x="11473" y="0"/>
                  </a:cubicBezTo>
                  <a:close/>
                </a:path>
              </a:pathLst>
            </a:custGeom>
            <a:solidFill>
              <a:srgbClr val="000000"/>
            </a:solidFill>
          </p:spPr>
          <p:txBody>
            <a:bodyPr/>
            <a:lstStyle/>
            <a:p>
              <a:endParaRPr lang="en-US"/>
            </a:p>
          </p:txBody>
        </p:sp>
        <p:sp>
          <p:nvSpPr>
            <p:cNvPr id="5" name="TextBox 5"/>
            <p:cNvSpPr txBox="1"/>
            <p:nvPr/>
          </p:nvSpPr>
          <p:spPr>
            <a:xfrm>
              <a:off x="0" y="-38100"/>
              <a:ext cx="1374749" cy="85852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04734" y="151184"/>
            <a:ext cx="17878533" cy="10481945"/>
          </a:xfrm>
          <a:prstGeom prst="rect">
            <a:avLst/>
          </a:prstGeom>
        </p:spPr>
        <p:txBody>
          <a:bodyPr lIns="0" tIns="0" rIns="0" bIns="0" rtlCol="0" anchor="t">
            <a:spAutoFit/>
          </a:bodyPr>
          <a:lstStyle/>
          <a:p>
            <a:pPr algn="l">
              <a:lnSpc>
                <a:spcPts val="3359"/>
              </a:lnSpc>
            </a:pPr>
            <a:r>
              <a:rPr lang="en-US" sz="2400" b="1">
                <a:solidFill>
                  <a:srgbClr val="FFFFFF"/>
                </a:solidFill>
                <a:latin typeface="Open Sauce Bold"/>
                <a:ea typeface="Open Sauce Bold"/>
                <a:cs typeface="Open Sauce Bold"/>
                <a:sym typeface="Open Sauce Bold"/>
              </a:rPr>
              <a:t>8.5 Vacancy, Resignation, and Removal</a:t>
            </a:r>
          </a:p>
          <a:p>
            <a:pPr algn="l">
              <a:lnSpc>
                <a:spcPts val="3359"/>
              </a:lnSpc>
            </a:pPr>
            <a:endParaRPr lang="en-US" sz="2400" b="1">
              <a:solidFill>
                <a:srgbClr val="FFFFFF"/>
              </a:solidFill>
              <a:latin typeface="Open Sauce Bold"/>
              <a:ea typeface="Open Sauce Bold"/>
              <a:cs typeface="Open Sauce Bold"/>
              <a:sym typeface="Open Sauce Bold"/>
            </a:endParaRPr>
          </a:p>
          <a:p>
            <a:pPr algn="l">
              <a:lnSpc>
                <a:spcPts val="3359"/>
              </a:lnSpc>
            </a:pPr>
            <a:r>
              <a:rPr lang="en-US" sz="2400" b="1">
                <a:solidFill>
                  <a:srgbClr val="FFFFFF"/>
                </a:solidFill>
                <a:latin typeface="Open Sauce Bold"/>
                <a:ea typeface="Open Sauce Bold"/>
                <a:cs typeface="Open Sauce Bold"/>
                <a:sym typeface="Open Sauce Bold"/>
              </a:rPr>
              <a:t>(a) Vacancy and Resignation.</a:t>
            </a:r>
          </a:p>
          <a:p>
            <a:pPr algn="l">
              <a:lnSpc>
                <a:spcPts val="3359"/>
              </a:lnSpc>
            </a:pPr>
            <a:r>
              <a:rPr lang="en-US" sz="2400" b="1">
                <a:solidFill>
                  <a:srgbClr val="FFFFFF"/>
                </a:solidFill>
                <a:latin typeface="Open Sauce Bold"/>
                <a:ea typeface="Open Sauce Bold"/>
                <a:cs typeface="Open Sauce Bold"/>
                <a:sym typeface="Open Sauce Bold"/>
              </a:rPr>
              <a:t>i. Voluntary. </a:t>
            </a:r>
            <a:r>
              <a:rPr lang="en-US" sz="2400">
                <a:solidFill>
                  <a:srgbClr val="A3D1FD"/>
                </a:solidFill>
                <a:latin typeface="Open Sauce"/>
                <a:ea typeface="Open Sauce"/>
                <a:cs typeface="Open Sauce"/>
                <a:sym typeface="Open Sauce"/>
              </a:rPr>
              <a:t>An Officer may resign at any time by notifying the Board of Directors or the Executive Director in writing</a:t>
            </a:r>
            <a:r>
              <a:rPr lang="en-US" sz="2400" b="1">
                <a:solidFill>
                  <a:srgbClr val="A3D1FD"/>
                </a:solidFill>
                <a:latin typeface="Open Sauce Bold"/>
                <a:ea typeface="Open Sauce Bold"/>
                <a:cs typeface="Open Sauce Bold"/>
                <a:sym typeface="Open Sauce Bold"/>
              </a:rPr>
              <a:t>.</a:t>
            </a:r>
          </a:p>
          <a:p>
            <a:pPr algn="l">
              <a:lnSpc>
                <a:spcPts val="3359"/>
              </a:lnSpc>
            </a:pPr>
            <a:endParaRPr lang="en-US" sz="2400" b="1">
              <a:solidFill>
                <a:srgbClr val="A3D1FD"/>
              </a:solidFill>
              <a:latin typeface="Open Sauce Bold"/>
              <a:ea typeface="Open Sauce Bold"/>
              <a:cs typeface="Open Sauce Bold"/>
              <a:sym typeface="Open Sauce Bold"/>
            </a:endParaRPr>
          </a:p>
          <a:p>
            <a:pPr algn="l">
              <a:lnSpc>
                <a:spcPts val="3359"/>
              </a:lnSpc>
            </a:pPr>
            <a:r>
              <a:rPr lang="en-US" sz="2400" b="1">
                <a:solidFill>
                  <a:srgbClr val="FFFFFF"/>
                </a:solidFill>
                <a:latin typeface="Open Sauce Bold"/>
                <a:ea typeface="Open Sauce Bold"/>
                <a:cs typeface="Open Sauce Bold"/>
                <a:sym typeface="Open Sauce Bold"/>
              </a:rPr>
              <a:t>ii</a:t>
            </a:r>
            <a:r>
              <a:rPr lang="en-US" sz="2400">
                <a:solidFill>
                  <a:srgbClr val="A3D1FD"/>
                </a:solidFill>
                <a:latin typeface="Open Sauce"/>
                <a:ea typeface="Open Sauce"/>
                <a:cs typeface="Open Sauce"/>
                <a:sym typeface="Open Sauce"/>
              </a:rPr>
              <a:t>. </a:t>
            </a:r>
            <a:r>
              <a:rPr lang="en-US" sz="2400" b="1">
                <a:solidFill>
                  <a:srgbClr val="FFFFFF"/>
                </a:solidFill>
                <a:latin typeface="Open Sauce Bold"/>
                <a:ea typeface="Open Sauce Bold"/>
                <a:cs typeface="Open Sauce Bold"/>
                <a:sym typeface="Open Sauce Bold"/>
              </a:rPr>
              <a:t>Automatic</a:t>
            </a:r>
            <a:r>
              <a:rPr lang="en-US" sz="2400">
                <a:solidFill>
                  <a:srgbClr val="A3D1FD"/>
                </a:solidFill>
                <a:latin typeface="Open Sauce"/>
                <a:ea typeface="Open Sauce"/>
                <a:cs typeface="Open Sauce"/>
                <a:sym typeface="Open Sauce"/>
              </a:rPr>
              <a:t>. An Officer shall be deemed to have resigned and the Office shall be deemed to be vacant when such Officer: (A) resigns membership in NATA, (B) ceases to be a Certified Member and/or Licensed Member in good standing of NATA, (C) dies or becomes mentally or physically incapacitated, or (D) in the case of the Vice President or Secretary/Treasurer, ceases to be a Director. If there is disagreement between an Officer and the Board of Directors with respect to whether one or more of these events has occurred, the Board shall decide the matter in the same manner as provided in Section 8.5 (b).</a:t>
            </a:r>
          </a:p>
          <a:p>
            <a:pPr algn="l">
              <a:lnSpc>
                <a:spcPts val="3359"/>
              </a:lnSpc>
            </a:pPr>
            <a:endParaRPr lang="en-US" sz="2400">
              <a:solidFill>
                <a:srgbClr val="A3D1FD"/>
              </a:solidFill>
              <a:latin typeface="Open Sauce"/>
              <a:ea typeface="Open Sauce"/>
              <a:cs typeface="Open Sauce"/>
              <a:sym typeface="Open Sauce"/>
            </a:endParaRPr>
          </a:p>
          <a:p>
            <a:pPr algn="l">
              <a:lnSpc>
                <a:spcPts val="3359"/>
              </a:lnSpc>
            </a:pPr>
            <a:r>
              <a:rPr lang="en-US" sz="2400">
                <a:solidFill>
                  <a:srgbClr val="FFFFFF"/>
                </a:solidFill>
                <a:latin typeface="Open Sauce"/>
                <a:ea typeface="Open Sauce"/>
                <a:cs typeface="Open Sauce"/>
                <a:sym typeface="Open Sauce"/>
              </a:rPr>
              <a:t>(</a:t>
            </a:r>
            <a:r>
              <a:rPr lang="en-US" sz="2400" b="1">
                <a:solidFill>
                  <a:srgbClr val="FFFFFF"/>
                </a:solidFill>
                <a:latin typeface="Open Sauce Bold"/>
                <a:ea typeface="Open Sauce Bold"/>
                <a:cs typeface="Open Sauce Bold"/>
                <a:sym typeface="Open Sauce Bold"/>
              </a:rPr>
              <a:t>b) Removal</a:t>
            </a:r>
            <a:r>
              <a:rPr lang="en-US" sz="2400">
                <a:solidFill>
                  <a:srgbClr val="A3D1FD"/>
                </a:solidFill>
                <a:latin typeface="Open Sauce"/>
                <a:ea typeface="Open Sauce"/>
                <a:cs typeface="Open Sauce"/>
                <a:sym typeface="Open Sauce"/>
              </a:rPr>
              <a:t>. An Officer may be removed by the Board of Directors under conditions set forth below. At an in-person meeting of the Board, the Officer whose removal is being considered will be given a full opportunity to discuss and respond. The Officer shall be removed if a four-fifths (4/5) vote of Directors not personally involved in the matter determines that one or both of the following has occurred:</a:t>
            </a:r>
          </a:p>
          <a:p>
            <a:pPr algn="l">
              <a:lnSpc>
                <a:spcPts val="3359"/>
              </a:lnSpc>
            </a:pPr>
            <a:endParaRPr lang="en-US" sz="2400">
              <a:solidFill>
                <a:srgbClr val="A3D1FD"/>
              </a:solidFill>
              <a:latin typeface="Open Sauce"/>
              <a:ea typeface="Open Sauce"/>
              <a:cs typeface="Open Sauce"/>
              <a:sym typeface="Open Sauce"/>
            </a:endParaRPr>
          </a:p>
          <a:p>
            <a:pPr algn="l">
              <a:lnSpc>
                <a:spcPts val="3359"/>
              </a:lnSpc>
            </a:pPr>
            <a:r>
              <a:rPr lang="en-US" sz="2400">
                <a:solidFill>
                  <a:srgbClr val="FFFFFF"/>
                </a:solidFill>
                <a:latin typeface="Open Sauce"/>
                <a:ea typeface="Open Sauce"/>
                <a:cs typeface="Open Sauce"/>
                <a:sym typeface="Open Sauce"/>
              </a:rPr>
              <a:t>i. </a:t>
            </a:r>
            <a:r>
              <a:rPr lang="en-US" sz="2400" b="1">
                <a:solidFill>
                  <a:srgbClr val="FFFFFF"/>
                </a:solidFill>
                <a:latin typeface="Open Sauce Bold"/>
                <a:ea typeface="Open Sauce Bold"/>
                <a:cs typeface="Open Sauce Bold"/>
                <a:sym typeface="Open Sauce Bold"/>
              </a:rPr>
              <a:t>Conflict of Interest</a:t>
            </a:r>
            <a:r>
              <a:rPr lang="en-US" sz="2400">
                <a:solidFill>
                  <a:srgbClr val="A3D1FD"/>
                </a:solidFill>
                <a:latin typeface="Open Sauce"/>
                <a:ea typeface="Open Sauce"/>
                <a:cs typeface="Open Sauce"/>
                <a:sym typeface="Open Sauce"/>
              </a:rPr>
              <a:t>. The Officer has entered into a relationship that creates a significant conflict of interest with the goals of the NATA or the rights and obligations of the Office.</a:t>
            </a:r>
          </a:p>
          <a:p>
            <a:pPr algn="l">
              <a:lnSpc>
                <a:spcPts val="3359"/>
              </a:lnSpc>
            </a:pPr>
            <a:endParaRPr lang="en-US" sz="2400">
              <a:solidFill>
                <a:srgbClr val="A3D1FD"/>
              </a:solidFill>
              <a:latin typeface="Open Sauce"/>
              <a:ea typeface="Open Sauce"/>
              <a:cs typeface="Open Sauce"/>
              <a:sym typeface="Open Sauce"/>
            </a:endParaRPr>
          </a:p>
          <a:p>
            <a:pPr algn="l">
              <a:lnSpc>
                <a:spcPts val="3359"/>
              </a:lnSpc>
            </a:pPr>
            <a:r>
              <a:rPr lang="en-US" sz="2400" b="1">
                <a:solidFill>
                  <a:srgbClr val="FFFFFF"/>
                </a:solidFill>
                <a:latin typeface="Open Sauce Bold"/>
                <a:ea typeface="Open Sauce Bold"/>
                <a:cs typeface="Open Sauce Bold"/>
                <a:sym typeface="Open Sauce Bold"/>
              </a:rPr>
              <a:t>ii. Incompetence. </a:t>
            </a:r>
            <a:r>
              <a:rPr lang="en-US" sz="2400">
                <a:solidFill>
                  <a:srgbClr val="A3D1FD"/>
                </a:solidFill>
                <a:latin typeface="Open Sauce"/>
                <a:ea typeface="Open Sauce"/>
                <a:cs typeface="Open Sauce"/>
                <a:sym typeface="Open Sauce"/>
              </a:rPr>
              <a:t>The Officer is no longer able to fulfill the obligations of Office competently.</a:t>
            </a:r>
          </a:p>
          <a:p>
            <a:pPr algn="l">
              <a:lnSpc>
                <a:spcPts val="3359"/>
              </a:lnSpc>
            </a:pPr>
            <a:endParaRPr lang="en-US" sz="2400">
              <a:solidFill>
                <a:srgbClr val="A3D1FD"/>
              </a:solidFill>
              <a:latin typeface="Open Sauce"/>
              <a:ea typeface="Open Sauce"/>
              <a:cs typeface="Open Sauce"/>
              <a:sym typeface="Open Sauce"/>
            </a:endParaRPr>
          </a:p>
          <a:p>
            <a:pPr algn="l">
              <a:lnSpc>
                <a:spcPts val="3359"/>
              </a:lnSpc>
            </a:pPr>
            <a:r>
              <a:rPr lang="en-US" sz="2400" b="1">
                <a:solidFill>
                  <a:srgbClr val="FFFFFF"/>
                </a:solidFill>
                <a:latin typeface="Open Sauce Bold"/>
                <a:ea typeface="Open Sauce Bold"/>
                <a:cs typeface="Open Sauce Bold"/>
                <a:sym typeface="Open Sauce Bold"/>
              </a:rPr>
              <a:t>iii. Inappropriate Conduct.</a:t>
            </a:r>
            <a:r>
              <a:rPr lang="en-US" sz="2400">
                <a:solidFill>
                  <a:srgbClr val="A3D1FD"/>
                </a:solidFill>
                <a:latin typeface="Open Sauce"/>
                <a:ea typeface="Open Sauce"/>
                <a:cs typeface="Open Sauce"/>
                <a:sym typeface="Open Sauce"/>
              </a:rPr>
              <a:t> The Officer is found to have engaged in conduct that is illegal or unethical such that the Officer’s continued service would be contrary to the best interests of NATA.</a:t>
            </a:r>
          </a:p>
          <a:p>
            <a:pPr algn="l">
              <a:lnSpc>
                <a:spcPts val="3499"/>
              </a:lnSpc>
              <a:spcBef>
                <a:spcPct val="0"/>
              </a:spcBef>
            </a:pPr>
            <a:endParaRPr lang="en-US" sz="2400">
              <a:solidFill>
                <a:srgbClr val="A3D1FD"/>
              </a:solidFill>
              <a:latin typeface="Open Sauce"/>
              <a:ea typeface="Open Sauce"/>
              <a:cs typeface="Open Sauce"/>
              <a:sym typeface="Open Sauce"/>
            </a:endParaRPr>
          </a:p>
        </p:txBody>
      </p:sp>
      <p:sp>
        <p:nvSpPr>
          <p:cNvPr id="7" name="TextBox 7"/>
          <p:cNvSpPr txBox="1"/>
          <p:nvPr/>
        </p:nvSpPr>
        <p:spPr>
          <a:xfrm>
            <a:off x="7087134" y="198809"/>
            <a:ext cx="4113733"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 CHANGE</a:t>
            </a:r>
          </a:p>
        </p:txBody>
      </p:sp>
      <p:sp>
        <p:nvSpPr>
          <p:cNvPr id="8" name="AutoShape 8"/>
          <p:cNvSpPr/>
          <p:nvPr/>
        </p:nvSpPr>
        <p:spPr>
          <a:xfrm flipH="1" flipV="1">
            <a:off x="-625002" y="8142473"/>
            <a:ext cx="999511" cy="98927"/>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4E72"/>
        </a:solidFill>
        <a:effectLst/>
      </p:bgPr>
    </p:bg>
    <p:spTree>
      <p:nvGrpSpPr>
        <p:cNvPr id="1" name=""/>
        <p:cNvGrpSpPr/>
        <p:nvPr/>
      </p:nvGrpSpPr>
      <p:grpSpPr>
        <a:xfrm>
          <a:off x="0" y="0"/>
          <a:ext cx="0" cy="0"/>
          <a:chOff x="0" y="0"/>
          <a:chExt cx="0" cy="0"/>
        </a:xfrm>
      </p:grpSpPr>
      <p:grpSp>
        <p:nvGrpSpPr>
          <p:cNvPr id="2" name="Group 2"/>
          <p:cNvGrpSpPr/>
          <p:nvPr/>
        </p:nvGrpSpPr>
        <p:grpSpPr>
          <a:xfrm rot="-7210721">
            <a:off x="10904925" y="1884246"/>
            <a:ext cx="8863711" cy="2047791"/>
            <a:chOff x="0" y="0"/>
            <a:chExt cx="3023405" cy="698500"/>
          </a:xfrm>
        </p:grpSpPr>
        <p:sp>
          <p:nvSpPr>
            <p:cNvPr id="3" name="Freeform 3"/>
            <p:cNvSpPr/>
            <p:nvPr/>
          </p:nvSpPr>
          <p:spPr>
            <a:xfrm>
              <a:off x="1677" y="0"/>
              <a:ext cx="3020051" cy="698500"/>
            </a:xfrm>
            <a:custGeom>
              <a:avLst/>
              <a:gdLst/>
              <a:ahLst/>
              <a:cxnLst/>
              <a:rect l="l" t="t" r="r" b="b"/>
              <a:pathLst>
                <a:path w="3020051" h="698500">
                  <a:moveTo>
                    <a:pt x="3017335" y="356800"/>
                  </a:moveTo>
                  <a:lnTo>
                    <a:pt x="2822921" y="690950"/>
                  </a:lnTo>
                  <a:cubicBezTo>
                    <a:pt x="2820201" y="695625"/>
                    <a:pt x="2815201" y="698500"/>
                    <a:pt x="2809794" y="698500"/>
                  </a:cubicBezTo>
                  <a:lnTo>
                    <a:pt x="210257" y="698500"/>
                  </a:lnTo>
                  <a:cubicBezTo>
                    <a:pt x="204850" y="698500"/>
                    <a:pt x="199850" y="695625"/>
                    <a:pt x="197131" y="690950"/>
                  </a:cubicBezTo>
                  <a:lnTo>
                    <a:pt x="2715" y="356800"/>
                  </a:lnTo>
                  <a:cubicBezTo>
                    <a:pt x="0" y="352133"/>
                    <a:pt x="0" y="346367"/>
                    <a:pt x="2715" y="341700"/>
                  </a:cubicBezTo>
                  <a:lnTo>
                    <a:pt x="197131" y="7550"/>
                  </a:lnTo>
                  <a:cubicBezTo>
                    <a:pt x="199850" y="2875"/>
                    <a:pt x="204850" y="0"/>
                    <a:pt x="210257" y="0"/>
                  </a:cubicBezTo>
                  <a:lnTo>
                    <a:pt x="2809794" y="0"/>
                  </a:lnTo>
                  <a:cubicBezTo>
                    <a:pt x="2815201" y="0"/>
                    <a:pt x="2820201" y="2875"/>
                    <a:pt x="2822921" y="7550"/>
                  </a:cubicBezTo>
                  <a:lnTo>
                    <a:pt x="3017335" y="341700"/>
                  </a:lnTo>
                  <a:cubicBezTo>
                    <a:pt x="3020051" y="346367"/>
                    <a:pt x="3020051" y="352133"/>
                    <a:pt x="3017335" y="356800"/>
                  </a:cubicBezTo>
                  <a:close/>
                </a:path>
              </a:pathLst>
            </a:custGeom>
            <a:solidFill>
              <a:srgbClr val="000000"/>
            </a:solidFill>
          </p:spPr>
          <p:txBody>
            <a:bodyPr/>
            <a:lstStyle/>
            <a:p>
              <a:endParaRPr lang="en-US"/>
            </a:p>
          </p:txBody>
        </p:sp>
        <p:sp>
          <p:nvSpPr>
            <p:cNvPr id="4" name="TextBox 4"/>
            <p:cNvSpPr txBox="1"/>
            <p:nvPr/>
          </p:nvSpPr>
          <p:spPr>
            <a:xfrm>
              <a:off x="114300" y="-38100"/>
              <a:ext cx="2794805"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7210721">
            <a:off x="12033924" y="616117"/>
            <a:ext cx="14795607" cy="2741306"/>
            <a:chOff x="0" y="0"/>
            <a:chExt cx="3770004" cy="698500"/>
          </a:xfrm>
        </p:grpSpPr>
        <p:sp>
          <p:nvSpPr>
            <p:cNvPr id="6" name="Freeform 6"/>
            <p:cNvSpPr/>
            <p:nvPr/>
          </p:nvSpPr>
          <p:spPr>
            <a:xfrm>
              <a:off x="1005" y="0"/>
              <a:ext cx="3767994" cy="698500"/>
            </a:xfrm>
            <a:custGeom>
              <a:avLst/>
              <a:gdLst/>
              <a:ahLst/>
              <a:cxnLst/>
              <a:rect l="l" t="t" r="r" b="b"/>
              <a:pathLst>
                <a:path w="3767994" h="698500">
                  <a:moveTo>
                    <a:pt x="3766367" y="353773"/>
                  </a:moveTo>
                  <a:lnTo>
                    <a:pt x="3568430" y="693977"/>
                  </a:lnTo>
                  <a:cubicBezTo>
                    <a:pt x="3566801" y="696777"/>
                    <a:pt x="3563806" y="698500"/>
                    <a:pt x="3560566" y="698500"/>
                  </a:cubicBezTo>
                  <a:lnTo>
                    <a:pt x="207428" y="698500"/>
                  </a:lnTo>
                  <a:cubicBezTo>
                    <a:pt x="204188" y="698500"/>
                    <a:pt x="201193" y="696777"/>
                    <a:pt x="199564" y="693977"/>
                  </a:cubicBezTo>
                  <a:lnTo>
                    <a:pt x="1626" y="353773"/>
                  </a:lnTo>
                  <a:cubicBezTo>
                    <a:pt x="0" y="350977"/>
                    <a:pt x="0" y="347523"/>
                    <a:pt x="1626" y="344727"/>
                  </a:cubicBezTo>
                  <a:lnTo>
                    <a:pt x="199564" y="4523"/>
                  </a:lnTo>
                  <a:cubicBezTo>
                    <a:pt x="201193" y="1723"/>
                    <a:pt x="204188" y="0"/>
                    <a:pt x="207428" y="0"/>
                  </a:cubicBezTo>
                  <a:lnTo>
                    <a:pt x="3560566" y="0"/>
                  </a:lnTo>
                  <a:cubicBezTo>
                    <a:pt x="3563806" y="0"/>
                    <a:pt x="3566801" y="1723"/>
                    <a:pt x="3568430" y="4523"/>
                  </a:cubicBezTo>
                  <a:lnTo>
                    <a:pt x="3766367" y="344727"/>
                  </a:lnTo>
                  <a:cubicBezTo>
                    <a:pt x="3767994" y="347523"/>
                    <a:pt x="3767994" y="350977"/>
                    <a:pt x="3766367" y="353773"/>
                  </a:cubicBezTo>
                  <a:close/>
                </a:path>
              </a:pathLst>
            </a:custGeom>
            <a:solidFill>
              <a:srgbClr val="000000"/>
            </a:solidFill>
          </p:spPr>
          <p:txBody>
            <a:bodyPr/>
            <a:lstStyle/>
            <a:p>
              <a:endParaRPr lang="en-US"/>
            </a:p>
          </p:txBody>
        </p:sp>
        <p:sp>
          <p:nvSpPr>
            <p:cNvPr id="7" name="TextBox 7"/>
            <p:cNvSpPr txBox="1"/>
            <p:nvPr/>
          </p:nvSpPr>
          <p:spPr>
            <a:xfrm>
              <a:off x="114300" y="-38100"/>
              <a:ext cx="354140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7210721">
            <a:off x="14120165" y="1642540"/>
            <a:ext cx="5942839" cy="1240810"/>
            <a:chOff x="0" y="0"/>
            <a:chExt cx="3345453" cy="698500"/>
          </a:xfrm>
        </p:grpSpPr>
        <p:sp>
          <p:nvSpPr>
            <p:cNvPr id="9" name="Freeform 9"/>
            <p:cNvSpPr/>
            <p:nvPr/>
          </p:nvSpPr>
          <p:spPr>
            <a:xfrm>
              <a:off x="2502" y="0"/>
              <a:ext cx="3340450" cy="698500"/>
            </a:xfrm>
            <a:custGeom>
              <a:avLst/>
              <a:gdLst/>
              <a:ahLst/>
              <a:cxnLst/>
              <a:rect l="l" t="t" r="r" b="b"/>
              <a:pathLst>
                <a:path w="3340450" h="698500">
                  <a:moveTo>
                    <a:pt x="3336400" y="360510"/>
                  </a:moveTo>
                  <a:lnTo>
                    <a:pt x="3146303" y="687240"/>
                  </a:lnTo>
                  <a:cubicBezTo>
                    <a:pt x="3142246" y="694211"/>
                    <a:pt x="3134789" y="698500"/>
                    <a:pt x="3126724" y="698500"/>
                  </a:cubicBezTo>
                  <a:lnTo>
                    <a:pt x="213725" y="698500"/>
                  </a:lnTo>
                  <a:cubicBezTo>
                    <a:pt x="205660" y="698500"/>
                    <a:pt x="198203" y="694211"/>
                    <a:pt x="194147" y="687240"/>
                  </a:cubicBezTo>
                  <a:lnTo>
                    <a:pt x="4049" y="360510"/>
                  </a:lnTo>
                  <a:cubicBezTo>
                    <a:pt x="0" y="353550"/>
                    <a:pt x="0" y="344950"/>
                    <a:pt x="4049" y="337990"/>
                  </a:cubicBezTo>
                  <a:lnTo>
                    <a:pt x="194147" y="11260"/>
                  </a:lnTo>
                  <a:cubicBezTo>
                    <a:pt x="198203" y="4289"/>
                    <a:pt x="205660" y="0"/>
                    <a:pt x="213725" y="0"/>
                  </a:cubicBezTo>
                  <a:lnTo>
                    <a:pt x="3126724" y="0"/>
                  </a:lnTo>
                  <a:cubicBezTo>
                    <a:pt x="3134789" y="0"/>
                    <a:pt x="3142246" y="4289"/>
                    <a:pt x="3146303" y="11260"/>
                  </a:cubicBezTo>
                  <a:lnTo>
                    <a:pt x="3336400" y="337990"/>
                  </a:lnTo>
                  <a:cubicBezTo>
                    <a:pt x="3340450" y="344950"/>
                    <a:pt x="3340450" y="353550"/>
                    <a:pt x="3336400" y="360510"/>
                  </a:cubicBezTo>
                  <a:close/>
                </a:path>
              </a:pathLst>
            </a:custGeom>
            <a:solidFill>
              <a:srgbClr val="000000"/>
            </a:solidFill>
          </p:spPr>
          <p:txBody>
            <a:bodyPr/>
            <a:lstStyle/>
            <a:p>
              <a:endParaRPr lang="en-US"/>
            </a:p>
          </p:txBody>
        </p:sp>
        <p:sp>
          <p:nvSpPr>
            <p:cNvPr id="10" name="TextBox 10"/>
            <p:cNvSpPr txBox="1"/>
            <p:nvPr/>
          </p:nvSpPr>
          <p:spPr>
            <a:xfrm>
              <a:off x="114300" y="-38100"/>
              <a:ext cx="3116853" cy="7366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0885397" y="2133948"/>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2" name="Group 12"/>
          <p:cNvGrpSpPr/>
          <p:nvPr/>
        </p:nvGrpSpPr>
        <p:grpSpPr>
          <a:xfrm>
            <a:off x="2828909" y="1534347"/>
            <a:ext cx="12666393" cy="1649626"/>
            <a:chOff x="0" y="0"/>
            <a:chExt cx="921579" cy="120023"/>
          </a:xfrm>
        </p:grpSpPr>
        <p:sp>
          <p:nvSpPr>
            <p:cNvPr id="13" name="Freeform 13"/>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4" name="TextBox 14"/>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302905" y="1581702"/>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EXPLANATION</a:t>
            </a:r>
          </a:p>
        </p:txBody>
      </p:sp>
      <p:sp>
        <p:nvSpPr>
          <p:cNvPr id="16" name="TextBox 16"/>
          <p:cNvSpPr txBox="1"/>
          <p:nvPr/>
        </p:nvSpPr>
        <p:spPr>
          <a:xfrm>
            <a:off x="2828909" y="2726785"/>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10: to approve Article 8.5 (a) (b) as written</a:t>
            </a:r>
          </a:p>
        </p:txBody>
      </p:sp>
      <p:sp>
        <p:nvSpPr>
          <p:cNvPr id="17" name="Freeform 17"/>
          <p:cNvSpPr/>
          <p:nvPr/>
        </p:nvSpPr>
        <p:spPr>
          <a:xfrm>
            <a:off x="12441641" y="1918440"/>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8" name="Freeform 18"/>
          <p:cNvSpPr/>
          <p:nvPr/>
        </p:nvSpPr>
        <p:spPr>
          <a:xfrm flipH="1">
            <a:off x="3138943" y="1918440"/>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9" name="Group 19"/>
          <p:cNvGrpSpPr/>
          <p:nvPr/>
        </p:nvGrpSpPr>
        <p:grpSpPr>
          <a:xfrm rot="-7210721">
            <a:off x="13527467" y="7483126"/>
            <a:ext cx="8489968" cy="2047791"/>
            <a:chOff x="0" y="0"/>
            <a:chExt cx="2895921" cy="698500"/>
          </a:xfrm>
        </p:grpSpPr>
        <p:sp>
          <p:nvSpPr>
            <p:cNvPr id="20" name="Freeform 20"/>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21" name="TextBox 21"/>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2373134" y="3581728"/>
            <a:ext cx="12453710" cy="43656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A3D1FD"/>
                </a:solidFill>
                <a:latin typeface="Open Sauce"/>
                <a:ea typeface="Open Sauce"/>
                <a:cs typeface="Open Sauce"/>
                <a:sym typeface="Open Sauce"/>
              </a:rPr>
              <a:t>If an officer of the NATA ceases to be actively involved in the profession of athletic training, this will no longer be cause for automatic removal from their position as an officer. (Note: The officers of the NATA include the President, Vice-President, and Secretary/Treasurer.) Their position would need to be reviewed by the board.</a:t>
            </a:r>
          </a:p>
          <a:p>
            <a:pPr algn="l">
              <a:lnSpc>
                <a:spcPts val="3499"/>
              </a:lnSpc>
            </a:pPr>
            <a:endParaRPr lang="en-US" sz="2499">
              <a:solidFill>
                <a:srgbClr val="A3D1FD"/>
              </a:solidFill>
              <a:latin typeface="Open Sauce"/>
              <a:ea typeface="Open Sauce"/>
              <a:cs typeface="Open Sauce"/>
              <a:sym typeface="Open Sauce"/>
            </a:endParaRPr>
          </a:p>
          <a:p>
            <a:pPr marL="539749" lvl="1" indent="-269875" algn="l">
              <a:lnSpc>
                <a:spcPts val="3499"/>
              </a:lnSpc>
              <a:spcBef>
                <a:spcPct val="0"/>
              </a:spcBef>
              <a:buFont typeface="Arial"/>
              <a:buChar char="•"/>
            </a:pPr>
            <a:r>
              <a:rPr lang="en-US" sz="2499">
                <a:solidFill>
                  <a:srgbClr val="A3D1FD"/>
                </a:solidFill>
                <a:latin typeface="Open Sauce"/>
                <a:ea typeface="Open Sauce"/>
                <a:cs typeface="Open Sauce"/>
                <a:sym typeface="Open Sauce"/>
              </a:rPr>
              <a:t>Clarified that both the Vice-President and Secretary/Treasurer must both remain District Directors in order to remain in these officer roles.</a:t>
            </a:r>
          </a:p>
          <a:p>
            <a:pPr algn="l">
              <a:lnSpc>
                <a:spcPts val="3499"/>
              </a:lnSpc>
              <a:spcBef>
                <a:spcPct val="0"/>
              </a:spcBef>
            </a:pPr>
            <a:endParaRPr lang="en-US" sz="2499">
              <a:solidFill>
                <a:srgbClr val="A3D1FD"/>
              </a:solidFill>
              <a:latin typeface="Open Sauce"/>
              <a:ea typeface="Open Sauce"/>
              <a:cs typeface="Open Sauce"/>
              <a:sym typeface="Open Sauce"/>
            </a:endParaRPr>
          </a:p>
          <a:p>
            <a:pPr marL="539749" lvl="1" indent="-269875" algn="l">
              <a:lnSpc>
                <a:spcPts val="3499"/>
              </a:lnSpc>
              <a:spcBef>
                <a:spcPct val="0"/>
              </a:spcBef>
              <a:buFont typeface="Arial"/>
              <a:buChar char="•"/>
            </a:pPr>
            <a:r>
              <a:rPr lang="en-US" sz="2499">
                <a:solidFill>
                  <a:srgbClr val="A3D1FD"/>
                </a:solidFill>
                <a:latin typeface="Open Sauce"/>
                <a:ea typeface="Open Sauce"/>
                <a:cs typeface="Open Sauce"/>
                <a:sym typeface="Open Sauce"/>
              </a:rPr>
              <a:t>Added iii. Inappropriate conduct bullet as advised by NATA’s legal counsel.</a:t>
            </a:r>
          </a:p>
        </p:txBody>
      </p:sp>
      <p:grpSp>
        <p:nvGrpSpPr>
          <p:cNvPr id="23" name="Group 23"/>
          <p:cNvGrpSpPr/>
          <p:nvPr/>
        </p:nvGrpSpPr>
        <p:grpSpPr>
          <a:xfrm>
            <a:off x="327110" y="9608060"/>
            <a:ext cx="2021419" cy="487093"/>
            <a:chOff x="0" y="0"/>
            <a:chExt cx="2898754" cy="698500"/>
          </a:xfrm>
        </p:grpSpPr>
        <p:sp>
          <p:nvSpPr>
            <p:cNvPr id="24" name="Freeform 24"/>
            <p:cNvSpPr/>
            <p:nvPr/>
          </p:nvSpPr>
          <p:spPr>
            <a:xfrm>
              <a:off x="3677" y="0"/>
              <a:ext cx="2891399" cy="698500"/>
            </a:xfrm>
            <a:custGeom>
              <a:avLst/>
              <a:gdLst/>
              <a:ahLst/>
              <a:cxnLst/>
              <a:rect l="l" t="t" r="r" b="b"/>
              <a:pathLst>
                <a:path w="2891399" h="698500">
                  <a:moveTo>
                    <a:pt x="2885446" y="365802"/>
                  </a:moveTo>
                  <a:lnTo>
                    <a:pt x="2701507" y="681948"/>
                  </a:lnTo>
                  <a:cubicBezTo>
                    <a:pt x="2695545" y="692196"/>
                    <a:pt x="2684583" y="698500"/>
                    <a:pt x="2672727" y="698500"/>
                  </a:cubicBezTo>
                  <a:lnTo>
                    <a:pt x="218673" y="698500"/>
                  </a:lnTo>
                  <a:cubicBezTo>
                    <a:pt x="206817" y="698500"/>
                    <a:pt x="195855" y="692196"/>
                    <a:pt x="189893" y="681948"/>
                  </a:cubicBezTo>
                  <a:lnTo>
                    <a:pt x="5953" y="365802"/>
                  </a:lnTo>
                  <a:cubicBezTo>
                    <a:pt x="0" y="355570"/>
                    <a:pt x="0" y="342930"/>
                    <a:pt x="5953" y="332698"/>
                  </a:cubicBezTo>
                  <a:lnTo>
                    <a:pt x="189893" y="16552"/>
                  </a:lnTo>
                  <a:cubicBezTo>
                    <a:pt x="195855" y="6304"/>
                    <a:pt x="206817" y="0"/>
                    <a:pt x="218673" y="0"/>
                  </a:cubicBezTo>
                  <a:lnTo>
                    <a:pt x="2672727" y="0"/>
                  </a:lnTo>
                  <a:cubicBezTo>
                    <a:pt x="2684583" y="0"/>
                    <a:pt x="2695545" y="6304"/>
                    <a:pt x="2701507" y="16552"/>
                  </a:cubicBezTo>
                  <a:lnTo>
                    <a:pt x="2885446" y="332698"/>
                  </a:lnTo>
                  <a:cubicBezTo>
                    <a:pt x="2891399" y="342930"/>
                    <a:pt x="2891399" y="355570"/>
                    <a:pt x="2885446" y="365802"/>
                  </a:cubicBezTo>
                  <a:close/>
                </a:path>
              </a:pathLst>
            </a:custGeom>
            <a:solidFill>
              <a:srgbClr val="000000"/>
            </a:solidFill>
          </p:spPr>
          <p:txBody>
            <a:bodyPr/>
            <a:lstStyle/>
            <a:p>
              <a:endParaRPr lang="en-US"/>
            </a:p>
          </p:txBody>
        </p:sp>
        <p:sp>
          <p:nvSpPr>
            <p:cNvPr id="25" name="TextBox 25"/>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225714" y="7849744"/>
            <a:ext cx="2079462" cy="1787038"/>
            <a:chOff x="0" y="0"/>
            <a:chExt cx="812800" cy="698500"/>
          </a:xfrm>
        </p:grpSpPr>
        <p:sp>
          <p:nvSpPr>
            <p:cNvPr id="27" name="Freeform 27"/>
            <p:cNvSpPr/>
            <p:nvPr/>
          </p:nvSpPr>
          <p:spPr>
            <a:xfrm>
              <a:off x="11439" y="0"/>
              <a:ext cx="789923" cy="698500"/>
            </a:xfrm>
            <a:custGeom>
              <a:avLst/>
              <a:gdLst/>
              <a:ahLst/>
              <a:cxnLst/>
              <a:rect l="l" t="t" r="r" b="b"/>
              <a:pathLst>
                <a:path w="789923" h="698500">
                  <a:moveTo>
                    <a:pt x="771404" y="400738"/>
                  </a:moveTo>
                  <a:lnTo>
                    <a:pt x="628118" y="647012"/>
                  </a:lnTo>
                  <a:cubicBezTo>
                    <a:pt x="609571" y="678889"/>
                    <a:pt x="575473" y="698500"/>
                    <a:pt x="538592" y="698500"/>
                  </a:cubicBezTo>
                  <a:lnTo>
                    <a:pt x="251330" y="698500"/>
                  </a:lnTo>
                  <a:cubicBezTo>
                    <a:pt x="214449" y="698500"/>
                    <a:pt x="180351" y="678889"/>
                    <a:pt x="161804" y="647012"/>
                  </a:cubicBezTo>
                  <a:lnTo>
                    <a:pt x="18518" y="400738"/>
                  </a:lnTo>
                  <a:cubicBezTo>
                    <a:pt x="0" y="368910"/>
                    <a:pt x="0" y="329590"/>
                    <a:pt x="18518" y="297762"/>
                  </a:cubicBezTo>
                  <a:lnTo>
                    <a:pt x="161804" y="51488"/>
                  </a:lnTo>
                  <a:cubicBezTo>
                    <a:pt x="180351" y="19611"/>
                    <a:pt x="214449" y="0"/>
                    <a:pt x="251330" y="0"/>
                  </a:cubicBezTo>
                  <a:lnTo>
                    <a:pt x="538592" y="0"/>
                  </a:lnTo>
                  <a:cubicBezTo>
                    <a:pt x="575473" y="0"/>
                    <a:pt x="609571" y="19611"/>
                    <a:pt x="628118" y="51488"/>
                  </a:cubicBezTo>
                  <a:lnTo>
                    <a:pt x="771404" y="297762"/>
                  </a:lnTo>
                  <a:cubicBezTo>
                    <a:pt x="789922" y="329590"/>
                    <a:pt x="789922" y="368910"/>
                    <a:pt x="771404" y="400738"/>
                  </a:cubicBezTo>
                  <a:close/>
                </a:path>
              </a:pathLst>
            </a:custGeom>
            <a:solidFill>
              <a:srgbClr val="000000"/>
            </a:solidFill>
          </p:spPr>
          <p:txBody>
            <a:bodyPr/>
            <a:lstStyle/>
            <a:p>
              <a:endParaRPr lang="en-US"/>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397900" y="7997716"/>
            <a:ext cx="1727975" cy="1491094"/>
            <a:chOff x="0" y="0"/>
            <a:chExt cx="809466" cy="698500"/>
          </a:xfrm>
        </p:grpSpPr>
        <p:sp>
          <p:nvSpPr>
            <p:cNvPr id="30" name="Freeform 30"/>
            <p:cNvSpPr/>
            <p:nvPr/>
          </p:nvSpPr>
          <p:spPr>
            <a:xfrm>
              <a:off x="13765" y="0"/>
              <a:ext cx="781936" cy="698500"/>
            </a:xfrm>
            <a:custGeom>
              <a:avLst/>
              <a:gdLst/>
              <a:ahLst/>
              <a:cxnLst/>
              <a:rect l="l" t="t" r="r" b="b"/>
              <a:pathLst>
                <a:path w="781936" h="698500">
                  <a:moveTo>
                    <a:pt x="759651" y="411211"/>
                  </a:moveTo>
                  <a:lnTo>
                    <a:pt x="628552" y="636539"/>
                  </a:lnTo>
                  <a:cubicBezTo>
                    <a:pt x="606232" y="674900"/>
                    <a:pt x="565198" y="698500"/>
                    <a:pt x="520816" y="698500"/>
                  </a:cubicBezTo>
                  <a:lnTo>
                    <a:pt x="261120" y="698500"/>
                  </a:lnTo>
                  <a:cubicBezTo>
                    <a:pt x="216738" y="698500"/>
                    <a:pt x="175704" y="674900"/>
                    <a:pt x="153385" y="636539"/>
                  </a:cubicBezTo>
                  <a:lnTo>
                    <a:pt x="22285" y="411211"/>
                  </a:lnTo>
                  <a:cubicBezTo>
                    <a:pt x="0" y="372909"/>
                    <a:pt x="0" y="325591"/>
                    <a:pt x="22285" y="287289"/>
                  </a:cubicBezTo>
                  <a:lnTo>
                    <a:pt x="153385" y="61961"/>
                  </a:lnTo>
                  <a:cubicBezTo>
                    <a:pt x="175704" y="23600"/>
                    <a:pt x="216738" y="0"/>
                    <a:pt x="261120" y="0"/>
                  </a:cubicBezTo>
                  <a:lnTo>
                    <a:pt x="520816" y="0"/>
                  </a:lnTo>
                  <a:cubicBezTo>
                    <a:pt x="565198" y="0"/>
                    <a:pt x="606232" y="23600"/>
                    <a:pt x="628552" y="61961"/>
                  </a:cubicBezTo>
                  <a:lnTo>
                    <a:pt x="759651" y="287289"/>
                  </a:lnTo>
                  <a:cubicBezTo>
                    <a:pt x="781936" y="325591"/>
                    <a:pt x="781936" y="372909"/>
                    <a:pt x="759651" y="4112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1" name="TextBox 31"/>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821925" y="8299743"/>
            <a:ext cx="887040" cy="887040"/>
          </a:xfrm>
          <a:custGeom>
            <a:avLst/>
            <a:gdLst/>
            <a:ahLst/>
            <a:cxnLst/>
            <a:rect l="l" t="t" r="r" b="b"/>
            <a:pathLst>
              <a:path w="887040" h="887040">
                <a:moveTo>
                  <a:pt x="0" y="0"/>
                </a:moveTo>
                <a:lnTo>
                  <a:pt x="887040" y="0"/>
                </a:lnTo>
                <a:lnTo>
                  <a:pt x="887040" y="887040"/>
                </a:lnTo>
                <a:lnTo>
                  <a:pt x="0" y="887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3" name="TextBox 33"/>
          <p:cNvSpPr txBox="1"/>
          <p:nvPr/>
        </p:nvSpPr>
        <p:spPr>
          <a:xfrm>
            <a:off x="327110" y="9882495"/>
            <a:ext cx="1869554" cy="278499"/>
          </a:xfrm>
          <a:prstGeom prst="rect">
            <a:avLst/>
          </a:prstGeom>
        </p:spPr>
        <p:txBody>
          <a:bodyPr lIns="0" tIns="0" rIns="0" bIns="0" rtlCol="0" anchor="t">
            <a:spAutoFit/>
          </a:bodyPr>
          <a:lstStyle/>
          <a:p>
            <a:pPr algn="ctr">
              <a:lnSpc>
                <a:spcPts val="2138"/>
              </a:lnSpc>
            </a:pPr>
            <a:r>
              <a:rPr lang="en-US" sz="1781" b="1">
                <a:solidFill>
                  <a:srgbClr val="A3D1FD"/>
                </a:solidFill>
                <a:latin typeface="Serithai Expanded Bold"/>
                <a:ea typeface="Serithai Expanded Bold"/>
                <a:cs typeface="Serithai Expanded Bold"/>
                <a:sym typeface="Serithai Expanded Bold"/>
              </a:rPr>
              <a:t>MEMBERSHIP</a:t>
            </a:r>
          </a:p>
        </p:txBody>
      </p:sp>
      <p:grpSp>
        <p:nvGrpSpPr>
          <p:cNvPr id="34" name="Group 34"/>
          <p:cNvGrpSpPr/>
          <p:nvPr/>
        </p:nvGrpSpPr>
        <p:grpSpPr>
          <a:xfrm>
            <a:off x="366888" y="9611777"/>
            <a:ext cx="2006246" cy="483376"/>
            <a:chOff x="0" y="0"/>
            <a:chExt cx="2899116" cy="698500"/>
          </a:xfrm>
        </p:grpSpPr>
        <p:sp>
          <p:nvSpPr>
            <p:cNvPr id="35" name="Freeform 35"/>
            <p:cNvSpPr/>
            <p:nvPr/>
          </p:nvSpPr>
          <p:spPr>
            <a:xfrm>
              <a:off x="3705" y="0"/>
              <a:ext cx="2891706" cy="698500"/>
            </a:xfrm>
            <a:custGeom>
              <a:avLst/>
              <a:gdLst/>
              <a:ahLst/>
              <a:cxnLst/>
              <a:rect l="l" t="t" r="r" b="b"/>
              <a:pathLst>
                <a:path w="2891706" h="698500">
                  <a:moveTo>
                    <a:pt x="2885708" y="365927"/>
                  </a:moveTo>
                  <a:lnTo>
                    <a:pt x="2701914" y="681823"/>
                  </a:lnTo>
                  <a:cubicBezTo>
                    <a:pt x="2695906" y="692148"/>
                    <a:pt x="2684862" y="698500"/>
                    <a:pt x="2672916" y="698500"/>
                  </a:cubicBezTo>
                  <a:lnTo>
                    <a:pt x="218790" y="698500"/>
                  </a:lnTo>
                  <a:cubicBezTo>
                    <a:pt x="206844" y="698500"/>
                    <a:pt x="195799" y="692148"/>
                    <a:pt x="189792" y="681823"/>
                  </a:cubicBezTo>
                  <a:lnTo>
                    <a:pt x="5998" y="365927"/>
                  </a:lnTo>
                  <a:cubicBezTo>
                    <a:pt x="0" y="355618"/>
                    <a:pt x="0" y="342882"/>
                    <a:pt x="5998" y="332573"/>
                  </a:cubicBezTo>
                  <a:lnTo>
                    <a:pt x="189792" y="16677"/>
                  </a:lnTo>
                  <a:cubicBezTo>
                    <a:pt x="195799" y="6352"/>
                    <a:pt x="206844" y="0"/>
                    <a:pt x="218790" y="0"/>
                  </a:cubicBezTo>
                  <a:lnTo>
                    <a:pt x="2672916" y="0"/>
                  </a:lnTo>
                  <a:cubicBezTo>
                    <a:pt x="2684862" y="0"/>
                    <a:pt x="2695906" y="6352"/>
                    <a:pt x="2701914" y="16677"/>
                  </a:cubicBezTo>
                  <a:lnTo>
                    <a:pt x="2885708" y="332573"/>
                  </a:lnTo>
                  <a:cubicBezTo>
                    <a:pt x="2891706" y="342882"/>
                    <a:pt x="2891706" y="355618"/>
                    <a:pt x="2885708" y="365927"/>
                  </a:cubicBezTo>
                  <a:close/>
                </a:path>
              </a:pathLst>
            </a:custGeom>
            <a:solidFill>
              <a:srgbClr val="000000"/>
            </a:solidFill>
          </p:spPr>
          <p:txBody>
            <a:bodyPr/>
            <a:lstStyle/>
            <a:p>
              <a:endParaRPr lang="en-US"/>
            </a:p>
          </p:txBody>
        </p:sp>
        <p:sp>
          <p:nvSpPr>
            <p:cNvPr id="36" name="TextBox 36"/>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267126" y="7761356"/>
            <a:ext cx="2063596" cy="1773403"/>
            <a:chOff x="0" y="0"/>
            <a:chExt cx="812800" cy="698500"/>
          </a:xfrm>
        </p:grpSpPr>
        <p:sp>
          <p:nvSpPr>
            <p:cNvPr id="38" name="Freeform 38"/>
            <p:cNvSpPr/>
            <p:nvPr/>
          </p:nvSpPr>
          <p:spPr>
            <a:xfrm>
              <a:off x="11527" y="0"/>
              <a:ext cx="789747" cy="698500"/>
            </a:xfrm>
            <a:custGeom>
              <a:avLst/>
              <a:gdLst/>
              <a:ahLst/>
              <a:cxnLst/>
              <a:rect l="l" t="t" r="r" b="b"/>
              <a:pathLst>
                <a:path w="789747" h="698500">
                  <a:moveTo>
                    <a:pt x="771086" y="401134"/>
                  </a:moveTo>
                  <a:lnTo>
                    <a:pt x="628260" y="646616"/>
                  </a:lnTo>
                  <a:cubicBezTo>
                    <a:pt x="609571" y="678739"/>
                    <a:pt x="575210" y="698500"/>
                    <a:pt x="538046" y="698500"/>
                  </a:cubicBezTo>
                  <a:lnTo>
                    <a:pt x="251700" y="698500"/>
                  </a:lnTo>
                  <a:cubicBezTo>
                    <a:pt x="214536" y="698500"/>
                    <a:pt x="180175" y="678739"/>
                    <a:pt x="161486" y="646616"/>
                  </a:cubicBezTo>
                  <a:lnTo>
                    <a:pt x="18660" y="401134"/>
                  </a:lnTo>
                  <a:cubicBezTo>
                    <a:pt x="0" y="369061"/>
                    <a:pt x="0" y="329439"/>
                    <a:pt x="18660" y="297366"/>
                  </a:cubicBezTo>
                  <a:lnTo>
                    <a:pt x="161486" y="51884"/>
                  </a:lnTo>
                  <a:cubicBezTo>
                    <a:pt x="180175" y="19761"/>
                    <a:pt x="214536" y="0"/>
                    <a:pt x="251700" y="0"/>
                  </a:cubicBezTo>
                  <a:lnTo>
                    <a:pt x="538046" y="0"/>
                  </a:lnTo>
                  <a:cubicBezTo>
                    <a:pt x="575210" y="0"/>
                    <a:pt x="609571" y="19761"/>
                    <a:pt x="628260" y="51884"/>
                  </a:cubicBezTo>
                  <a:lnTo>
                    <a:pt x="771086" y="297366"/>
                  </a:lnTo>
                  <a:cubicBezTo>
                    <a:pt x="789746" y="329439"/>
                    <a:pt x="789746" y="369061"/>
                    <a:pt x="771086" y="401134"/>
                  </a:cubicBezTo>
                  <a:close/>
                </a:path>
              </a:pathLst>
            </a:custGeom>
            <a:solidFill>
              <a:srgbClr val="000000"/>
            </a:solidFill>
          </p:spPr>
          <p:txBody>
            <a:bodyPr/>
            <a:lstStyle/>
            <a:p>
              <a:endParaRPr lang="en-US"/>
            </a:p>
          </p:txBody>
        </p:sp>
        <p:sp>
          <p:nvSpPr>
            <p:cNvPr id="39" name="TextBox 3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40"/>
          <p:cNvGrpSpPr/>
          <p:nvPr/>
        </p:nvGrpSpPr>
        <p:grpSpPr>
          <a:xfrm>
            <a:off x="462063" y="7936566"/>
            <a:ext cx="1721852" cy="1479717"/>
            <a:chOff x="0" y="0"/>
            <a:chExt cx="812800" cy="698500"/>
          </a:xfrm>
        </p:grpSpPr>
        <p:sp>
          <p:nvSpPr>
            <p:cNvPr id="41" name="Freeform 41"/>
            <p:cNvSpPr/>
            <p:nvPr/>
          </p:nvSpPr>
          <p:spPr>
            <a:xfrm>
              <a:off x="13814" y="0"/>
              <a:ext cx="785171" cy="698500"/>
            </a:xfrm>
            <a:custGeom>
              <a:avLst/>
              <a:gdLst/>
              <a:ahLst/>
              <a:cxnLst/>
              <a:rect l="l" t="t" r="r" b="b"/>
              <a:pathLst>
                <a:path w="785171" h="698500">
                  <a:moveTo>
                    <a:pt x="762808" y="411432"/>
                  </a:moveTo>
                  <a:lnTo>
                    <a:pt x="631964" y="636318"/>
                  </a:lnTo>
                  <a:cubicBezTo>
                    <a:pt x="609566" y="674816"/>
                    <a:pt x="568385" y="698500"/>
                    <a:pt x="523846" y="698500"/>
                  </a:cubicBezTo>
                  <a:lnTo>
                    <a:pt x="261326" y="698500"/>
                  </a:lnTo>
                  <a:cubicBezTo>
                    <a:pt x="216787" y="698500"/>
                    <a:pt x="175606" y="674816"/>
                    <a:pt x="153208" y="636318"/>
                  </a:cubicBezTo>
                  <a:lnTo>
                    <a:pt x="22364" y="411432"/>
                  </a:lnTo>
                  <a:cubicBezTo>
                    <a:pt x="0" y="372993"/>
                    <a:pt x="0" y="325507"/>
                    <a:pt x="22364" y="287068"/>
                  </a:cubicBezTo>
                  <a:lnTo>
                    <a:pt x="153208" y="62182"/>
                  </a:lnTo>
                  <a:cubicBezTo>
                    <a:pt x="175606" y="23684"/>
                    <a:pt x="216787" y="0"/>
                    <a:pt x="261326" y="0"/>
                  </a:cubicBezTo>
                  <a:lnTo>
                    <a:pt x="523846" y="0"/>
                  </a:lnTo>
                  <a:cubicBezTo>
                    <a:pt x="568385" y="0"/>
                    <a:pt x="609566" y="23684"/>
                    <a:pt x="631964" y="62182"/>
                  </a:cubicBezTo>
                  <a:lnTo>
                    <a:pt x="762808" y="287068"/>
                  </a:lnTo>
                  <a:cubicBezTo>
                    <a:pt x="785172" y="325507"/>
                    <a:pt x="785172" y="372993"/>
                    <a:pt x="762808" y="411432"/>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42" name="TextBox 4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43" name="Freeform 43"/>
          <p:cNvSpPr/>
          <p:nvPr/>
        </p:nvSpPr>
        <p:spPr>
          <a:xfrm>
            <a:off x="830477" y="8207977"/>
            <a:ext cx="936894" cy="936894"/>
          </a:xfrm>
          <a:custGeom>
            <a:avLst/>
            <a:gdLst/>
            <a:ahLst/>
            <a:cxnLst/>
            <a:rect l="l" t="t" r="r" b="b"/>
            <a:pathLst>
              <a:path w="936894" h="936894">
                <a:moveTo>
                  <a:pt x="0" y="0"/>
                </a:moveTo>
                <a:lnTo>
                  <a:pt x="936894" y="0"/>
                </a:lnTo>
                <a:lnTo>
                  <a:pt x="936894" y="936895"/>
                </a:lnTo>
                <a:lnTo>
                  <a:pt x="0" y="936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4" name="TextBox 44"/>
          <p:cNvSpPr txBox="1"/>
          <p:nvPr/>
        </p:nvSpPr>
        <p:spPr>
          <a:xfrm>
            <a:off x="442366" y="9812722"/>
            <a:ext cx="1855290" cy="276225"/>
          </a:xfrm>
          <a:prstGeom prst="rect">
            <a:avLst/>
          </a:prstGeom>
        </p:spPr>
        <p:txBody>
          <a:bodyPr lIns="0" tIns="0" rIns="0" bIns="0" rtlCol="0" anchor="t">
            <a:spAutoFit/>
          </a:bodyPr>
          <a:lstStyle/>
          <a:p>
            <a:pPr algn="ctr">
              <a:lnSpc>
                <a:spcPts val="2121"/>
              </a:lnSpc>
            </a:pPr>
            <a:r>
              <a:rPr lang="en-US" sz="1768" b="1">
                <a:solidFill>
                  <a:srgbClr val="FFFFFF"/>
                </a:solidFill>
                <a:latin typeface="Serithai Expanded Bold"/>
                <a:ea typeface="Serithai Expanded Bold"/>
                <a:cs typeface="Serithai Expanded Bold"/>
                <a:sym typeface="Serithai Expanded Bold"/>
              </a:rPr>
              <a:t>OFFICERS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4E72"/>
        </a:solidFill>
        <a:effectLst/>
      </p:bgPr>
    </p:bg>
    <p:spTree>
      <p:nvGrpSpPr>
        <p:cNvPr id="1" name=""/>
        <p:cNvGrpSpPr/>
        <p:nvPr/>
      </p:nvGrpSpPr>
      <p:grpSpPr>
        <a:xfrm>
          <a:off x="0" y="0"/>
          <a:ext cx="0" cy="0"/>
          <a:chOff x="0" y="0"/>
          <a:chExt cx="0" cy="0"/>
        </a:xfrm>
      </p:grpSpPr>
      <p:grpSp>
        <p:nvGrpSpPr>
          <p:cNvPr id="2" name="Group 2"/>
          <p:cNvGrpSpPr/>
          <p:nvPr/>
        </p:nvGrpSpPr>
        <p:grpSpPr>
          <a:xfrm rot="-7210721">
            <a:off x="9510116" y="4804"/>
            <a:ext cx="8489968" cy="2047791"/>
            <a:chOff x="0" y="0"/>
            <a:chExt cx="2895921" cy="698500"/>
          </a:xfrm>
        </p:grpSpPr>
        <p:sp>
          <p:nvSpPr>
            <p:cNvPr id="3" name="Freeform 3"/>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4" name="TextBox 4"/>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7210721">
            <a:off x="13174279" y="2060049"/>
            <a:ext cx="7547971" cy="1240810"/>
            <a:chOff x="0" y="0"/>
            <a:chExt cx="4249044" cy="698500"/>
          </a:xfrm>
        </p:grpSpPr>
        <p:sp>
          <p:nvSpPr>
            <p:cNvPr id="6" name="Freeform 6"/>
            <p:cNvSpPr/>
            <p:nvPr/>
          </p:nvSpPr>
          <p:spPr>
            <a:xfrm>
              <a:off x="1970" y="0"/>
              <a:ext cx="4245105" cy="698500"/>
            </a:xfrm>
            <a:custGeom>
              <a:avLst/>
              <a:gdLst/>
              <a:ahLst/>
              <a:cxnLst/>
              <a:rect l="l" t="t" r="r" b="b"/>
              <a:pathLst>
                <a:path w="4245105" h="698500">
                  <a:moveTo>
                    <a:pt x="4241916" y="358116"/>
                  </a:moveTo>
                  <a:lnTo>
                    <a:pt x="4049032" y="689634"/>
                  </a:lnTo>
                  <a:cubicBezTo>
                    <a:pt x="4045839" y="695123"/>
                    <a:pt x="4039967" y="698500"/>
                    <a:pt x="4033617" y="698500"/>
                  </a:cubicBezTo>
                  <a:lnTo>
                    <a:pt x="211487" y="698500"/>
                  </a:lnTo>
                  <a:cubicBezTo>
                    <a:pt x="205137" y="698500"/>
                    <a:pt x="199265" y="695123"/>
                    <a:pt x="196072" y="689634"/>
                  </a:cubicBezTo>
                  <a:lnTo>
                    <a:pt x="3188" y="358116"/>
                  </a:lnTo>
                  <a:cubicBezTo>
                    <a:pt x="0" y="352635"/>
                    <a:pt x="0" y="345865"/>
                    <a:pt x="3188" y="340384"/>
                  </a:cubicBezTo>
                  <a:lnTo>
                    <a:pt x="196072" y="8866"/>
                  </a:lnTo>
                  <a:cubicBezTo>
                    <a:pt x="199265" y="3377"/>
                    <a:pt x="205137" y="0"/>
                    <a:pt x="211487" y="0"/>
                  </a:cubicBezTo>
                  <a:lnTo>
                    <a:pt x="4033617" y="0"/>
                  </a:lnTo>
                  <a:cubicBezTo>
                    <a:pt x="4039967" y="0"/>
                    <a:pt x="4045839" y="3377"/>
                    <a:pt x="4049032" y="8866"/>
                  </a:cubicBezTo>
                  <a:lnTo>
                    <a:pt x="4241916" y="340384"/>
                  </a:lnTo>
                  <a:cubicBezTo>
                    <a:pt x="4245104" y="345865"/>
                    <a:pt x="4245104" y="352635"/>
                    <a:pt x="4241916" y="358116"/>
                  </a:cubicBezTo>
                  <a:close/>
                </a:path>
              </a:pathLst>
            </a:custGeom>
            <a:solidFill>
              <a:srgbClr val="000000"/>
            </a:solidFill>
          </p:spPr>
          <p:txBody>
            <a:bodyPr/>
            <a:lstStyle/>
            <a:p>
              <a:endParaRPr lang="en-US"/>
            </a:p>
          </p:txBody>
        </p:sp>
        <p:sp>
          <p:nvSpPr>
            <p:cNvPr id="7" name="TextBox 7"/>
            <p:cNvSpPr txBox="1"/>
            <p:nvPr/>
          </p:nvSpPr>
          <p:spPr>
            <a:xfrm>
              <a:off x="114300" y="-38100"/>
              <a:ext cx="4020444" cy="7366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578666" y="2563474"/>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9" name="Group 9"/>
          <p:cNvGrpSpPr/>
          <p:nvPr/>
        </p:nvGrpSpPr>
        <p:grpSpPr>
          <a:xfrm>
            <a:off x="2030626" y="2032202"/>
            <a:ext cx="12666393" cy="1649626"/>
            <a:chOff x="0" y="0"/>
            <a:chExt cx="921579" cy="120023"/>
          </a:xfrm>
        </p:grpSpPr>
        <p:sp>
          <p:nvSpPr>
            <p:cNvPr id="10" name="Freeform 10"/>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1" name="TextBox 11"/>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3260609" y="207955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13" name="TextBox 13"/>
          <p:cNvSpPr txBox="1"/>
          <p:nvPr/>
        </p:nvSpPr>
        <p:spPr>
          <a:xfrm>
            <a:off x="2750402" y="3263155"/>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10: to approve Article 8.5 (a) (b) as written</a:t>
            </a:r>
          </a:p>
        </p:txBody>
      </p:sp>
      <p:sp>
        <p:nvSpPr>
          <p:cNvPr id="14" name="Freeform 14"/>
          <p:cNvSpPr/>
          <p:nvPr/>
        </p:nvSpPr>
        <p:spPr>
          <a:xfrm>
            <a:off x="12687410" y="2416296"/>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5" name="Freeform 15"/>
          <p:cNvSpPr/>
          <p:nvPr/>
        </p:nvSpPr>
        <p:spPr>
          <a:xfrm flipH="1">
            <a:off x="2340660" y="2416296"/>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6" name="Group 16"/>
          <p:cNvGrpSpPr/>
          <p:nvPr/>
        </p:nvGrpSpPr>
        <p:grpSpPr>
          <a:xfrm rot="-7210721">
            <a:off x="11910043" y="6164635"/>
            <a:ext cx="8489968" cy="2047791"/>
            <a:chOff x="0" y="0"/>
            <a:chExt cx="2895921" cy="698500"/>
          </a:xfrm>
        </p:grpSpPr>
        <p:sp>
          <p:nvSpPr>
            <p:cNvPr id="17" name="Freeform 17"/>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18" name="TextBox 18"/>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2030626" y="4267247"/>
            <a:ext cx="12666393" cy="392747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A3D1FD"/>
                </a:solidFill>
                <a:latin typeface="Open Sauce"/>
                <a:ea typeface="Open Sauce"/>
                <a:cs typeface="Open Sauce"/>
                <a:sym typeface="Open Sauce"/>
              </a:rPr>
              <a:t>Advised by NATA’s legal counsel: It is very difficult to define what is meant by “actively involved in the profession of athletic training.” The statement is ambiguous and was removed so as not to exclude an athletic trainer from NATA officer positions who moves from a clinical role to a leadership or other non-clinical role.</a:t>
            </a:r>
          </a:p>
          <a:p>
            <a:pPr algn="l">
              <a:lnSpc>
                <a:spcPts val="3499"/>
              </a:lnSpc>
            </a:pPr>
            <a:endParaRPr lang="en-US" sz="2499">
              <a:solidFill>
                <a:srgbClr val="A3D1FD"/>
              </a:solidFill>
              <a:latin typeface="Open Sauce"/>
              <a:ea typeface="Open Sauce"/>
              <a:cs typeface="Open Sauce"/>
              <a:sym typeface="Open Sauce"/>
            </a:endParaRPr>
          </a:p>
          <a:p>
            <a:pPr marL="539749" lvl="1" indent="-269875" algn="l">
              <a:lnSpc>
                <a:spcPts val="3499"/>
              </a:lnSpc>
              <a:buFont typeface="Arial"/>
              <a:buChar char="•"/>
            </a:pPr>
            <a:r>
              <a:rPr lang="en-US" sz="2499">
                <a:solidFill>
                  <a:srgbClr val="A3D1FD"/>
                </a:solidFill>
                <a:latin typeface="Open Sauce"/>
                <a:ea typeface="Open Sauce"/>
                <a:cs typeface="Open Sauce"/>
                <a:sym typeface="Open Sauce"/>
              </a:rPr>
              <a:t>Inappropriate conduct bullet allows for the removal of officers that have committed violations.</a:t>
            </a:r>
          </a:p>
          <a:p>
            <a:pPr algn="l">
              <a:lnSpc>
                <a:spcPts val="3499"/>
              </a:lnSpc>
              <a:spcBef>
                <a:spcPct val="0"/>
              </a:spcBef>
            </a:pPr>
            <a:endParaRPr lang="en-US" sz="2499">
              <a:solidFill>
                <a:srgbClr val="A3D1FD"/>
              </a:solidFill>
              <a:latin typeface="Open Sauce"/>
              <a:ea typeface="Open Sauce"/>
              <a:cs typeface="Open Sauce"/>
              <a:sym typeface="Open Sauce"/>
            </a:endParaRPr>
          </a:p>
        </p:txBody>
      </p:sp>
      <p:grpSp>
        <p:nvGrpSpPr>
          <p:cNvPr id="20" name="Group 20"/>
          <p:cNvGrpSpPr/>
          <p:nvPr/>
        </p:nvGrpSpPr>
        <p:grpSpPr>
          <a:xfrm>
            <a:off x="327110" y="9503039"/>
            <a:ext cx="2021419" cy="487093"/>
            <a:chOff x="0" y="0"/>
            <a:chExt cx="2898754" cy="698500"/>
          </a:xfrm>
        </p:grpSpPr>
        <p:sp>
          <p:nvSpPr>
            <p:cNvPr id="21" name="Freeform 21"/>
            <p:cNvSpPr/>
            <p:nvPr/>
          </p:nvSpPr>
          <p:spPr>
            <a:xfrm>
              <a:off x="3677" y="0"/>
              <a:ext cx="2891399" cy="698500"/>
            </a:xfrm>
            <a:custGeom>
              <a:avLst/>
              <a:gdLst/>
              <a:ahLst/>
              <a:cxnLst/>
              <a:rect l="l" t="t" r="r" b="b"/>
              <a:pathLst>
                <a:path w="2891399" h="698500">
                  <a:moveTo>
                    <a:pt x="2885446" y="365802"/>
                  </a:moveTo>
                  <a:lnTo>
                    <a:pt x="2701507" y="681948"/>
                  </a:lnTo>
                  <a:cubicBezTo>
                    <a:pt x="2695545" y="692196"/>
                    <a:pt x="2684583" y="698500"/>
                    <a:pt x="2672727" y="698500"/>
                  </a:cubicBezTo>
                  <a:lnTo>
                    <a:pt x="218673" y="698500"/>
                  </a:lnTo>
                  <a:cubicBezTo>
                    <a:pt x="206817" y="698500"/>
                    <a:pt x="195855" y="692196"/>
                    <a:pt x="189893" y="681948"/>
                  </a:cubicBezTo>
                  <a:lnTo>
                    <a:pt x="5953" y="365802"/>
                  </a:lnTo>
                  <a:cubicBezTo>
                    <a:pt x="0" y="355570"/>
                    <a:pt x="0" y="342930"/>
                    <a:pt x="5953" y="332698"/>
                  </a:cubicBezTo>
                  <a:lnTo>
                    <a:pt x="189893" y="16552"/>
                  </a:lnTo>
                  <a:cubicBezTo>
                    <a:pt x="195855" y="6304"/>
                    <a:pt x="206817" y="0"/>
                    <a:pt x="218673" y="0"/>
                  </a:cubicBezTo>
                  <a:lnTo>
                    <a:pt x="2672727" y="0"/>
                  </a:lnTo>
                  <a:cubicBezTo>
                    <a:pt x="2684583" y="0"/>
                    <a:pt x="2695545" y="6304"/>
                    <a:pt x="2701507" y="16552"/>
                  </a:cubicBezTo>
                  <a:lnTo>
                    <a:pt x="2885446" y="332698"/>
                  </a:lnTo>
                  <a:cubicBezTo>
                    <a:pt x="2891399" y="342930"/>
                    <a:pt x="2891399" y="355570"/>
                    <a:pt x="2885446" y="365802"/>
                  </a:cubicBezTo>
                  <a:close/>
                </a:path>
              </a:pathLst>
            </a:custGeom>
            <a:solidFill>
              <a:srgbClr val="000000"/>
            </a:solidFill>
          </p:spPr>
          <p:txBody>
            <a:bodyPr/>
            <a:lstStyle/>
            <a:p>
              <a:endParaRPr lang="en-US"/>
            </a:p>
          </p:txBody>
        </p:sp>
        <p:sp>
          <p:nvSpPr>
            <p:cNvPr id="22" name="TextBox 22"/>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225714" y="7744724"/>
            <a:ext cx="2079462" cy="1787038"/>
            <a:chOff x="0" y="0"/>
            <a:chExt cx="812800" cy="698500"/>
          </a:xfrm>
        </p:grpSpPr>
        <p:sp>
          <p:nvSpPr>
            <p:cNvPr id="24" name="Freeform 24"/>
            <p:cNvSpPr/>
            <p:nvPr/>
          </p:nvSpPr>
          <p:spPr>
            <a:xfrm>
              <a:off x="11439" y="0"/>
              <a:ext cx="789923" cy="698500"/>
            </a:xfrm>
            <a:custGeom>
              <a:avLst/>
              <a:gdLst/>
              <a:ahLst/>
              <a:cxnLst/>
              <a:rect l="l" t="t" r="r" b="b"/>
              <a:pathLst>
                <a:path w="789923" h="698500">
                  <a:moveTo>
                    <a:pt x="771404" y="400738"/>
                  </a:moveTo>
                  <a:lnTo>
                    <a:pt x="628118" y="647012"/>
                  </a:lnTo>
                  <a:cubicBezTo>
                    <a:pt x="609571" y="678889"/>
                    <a:pt x="575473" y="698500"/>
                    <a:pt x="538592" y="698500"/>
                  </a:cubicBezTo>
                  <a:lnTo>
                    <a:pt x="251330" y="698500"/>
                  </a:lnTo>
                  <a:cubicBezTo>
                    <a:pt x="214449" y="698500"/>
                    <a:pt x="180351" y="678889"/>
                    <a:pt x="161804" y="647012"/>
                  </a:cubicBezTo>
                  <a:lnTo>
                    <a:pt x="18518" y="400738"/>
                  </a:lnTo>
                  <a:cubicBezTo>
                    <a:pt x="0" y="368910"/>
                    <a:pt x="0" y="329590"/>
                    <a:pt x="18518" y="297762"/>
                  </a:cubicBezTo>
                  <a:lnTo>
                    <a:pt x="161804" y="51488"/>
                  </a:lnTo>
                  <a:cubicBezTo>
                    <a:pt x="180351" y="19611"/>
                    <a:pt x="214449" y="0"/>
                    <a:pt x="251330" y="0"/>
                  </a:cubicBezTo>
                  <a:lnTo>
                    <a:pt x="538592" y="0"/>
                  </a:lnTo>
                  <a:cubicBezTo>
                    <a:pt x="575473" y="0"/>
                    <a:pt x="609571" y="19611"/>
                    <a:pt x="628118" y="51488"/>
                  </a:cubicBezTo>
                  <a:lnTo>
                    <a:pt x="771404" y="297762"/>
                  </a:lnTo>
                  <a:cubicBezTo>
                    <a:pt x="789922" y="329590"/>
                    <a:pt x="789922" y="368910"/>
                    <a:pt x="771404" y="400738"/>
                  </a:cubicBezTo>
                  <a:close/>
                </a:path>
              </a:pathLst>
            </a:custGeom>
            <a:solidFill>
              <a:srgbClr val="000000"/>
            </a:solidFill>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397900" y="7892695"/>
            <a:ext cx="1727975" cy="1491094"/>
            <a:chOff x="0" y="0"/>
            <a:chExt cx="809466" cy="698500"/>
          </a:xfrm>
        </p:grpSpPr>
        <p:sp>
          <p:nvSpPr>
            <p:cNvPr id="27" name="Freeform 27"/>
            <p:cNvSpPr/>
            <p:nvPr/>
          </p:nvSpPr>
          <p:spPr>
            <a:xfrm>
              <a:off x="13765" y="0"/>
              <a:ext cx="781936" cy="698500"/>
            </a:xfrm>
            <a:custGeom>
              <a:avLst/>
              <a:gdLst/>
              <a:ahLst/>
              <a:cxnLst/>
              <a:rect l="l" t="t" r="r" b="b"/>
              <a:pathLst>
                <a:path w="781936" h="698500">
                  <a:moveTo>
                    <a:pt x="759651" y="411211"/>
                  </a:moveTo>
                  <a:lnTo>
                    <a:pt x="628552" y="636539"/>
                  </a:lnTo>
                  <a:cubicBezTo>
                    <a:pt x="606232" y="674900"/>
                    <a:pt x="565198" y="698500"/>
                    <a:pt x="520816" y="698500"/>
                  </a:cubicBezTo>
                  <a:lnTo>
                    <a:pt x="261120" y="698500"/>
                  </a:lnTo>
                  <a:cubicBezTo>
                    <a:pt x="216738" y="698500"/>
                    <a:pt x="175704" y="674900"/>
                    <a:pt x="153385" y="636539"/>
                  </a:cubicBezTo>
                  <a:lnTo>
                    <a:pt x="22285" y="411211"/>
                  </a:lnTo>
                  <a:cubicBezTo>
                    <a:pt x="0" y="372909"/>
                    <a:pt x="0" y="325591"/>
                    <a:pt x="22285" y="287289"/>
                  </a:cubicBezTo>
                  <a:lnTo>
                    <a:pt x="153385" y="61961"/>
                  </a:lnTo>
                  <a:cubicBezTo>
                    <a:pt x="175704" y="23600"/>
                    <a:pt x="216738" y="0"/>
                    <a:pt x="261120" y="0"/>
                  </a:cubicBezTo>
                  <a:lnTo>
                    <a:pt x="520816" y="0"/>
                  </a:lnTo>
                  <a:cubicBezTo>
                    <a:pt x="565198" y="0"/>
                    <a:pt x="606232" y="23600"/>
                    <a:pt x="628552" y="61961"/>
                  </a:cubicBezTo>
                  <a:lnTo>
                    <a:pt x="759651" y="287289"/>
                  </a:lnTo>
                  <a:cubicBezTo>
                    <a:pt x="781936" y="325591"/>
                    <a:pt x="781936" y="372909"/>
                    <a:pt x="759651" y="4112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8" name="TextBox 28"/>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29" name="Freeform 29"/>
          <p:cNvSpPr/>
          <p:nvPr/>
        </p:nvSpPr>
        <p:spPr>
          <a:xfrm>
            <a:off x="821925" y="8194722"/>
            <a:ext cx="887040" cy="887040"/>
          </a:xfrm>
          <a:custGeom>
            <a:avLst/>
            <a:gdLst/>
            <a:ahLst/>
            <a:cxnLst/>
            <a:rect l="l" t="t" r="r" b="b"/>
            <a:pathLst>
              <a:path w="887040" h="887040">
                <a:moveTo>
                  <a:pt x="0" y="0"/>
                </a:moveTo>
                <a:lnTo>
                  <a:pt x="887040" y="0"/>
                </a:lnTo>
                <a:lnTo>
                  <a:pt x="887040" y="887041"/>
                </a:lnTo>
                <a:lnTo>
                  <a:pt x="0" y="887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0" name="Group 30"/>
          <p:cNvGrpSpPr/>
          <p:nvPr/>
        </p:nvGrpSpPr>
        <p:grpSpPr>
          <a:xfrm>
            <a:off x="366888" y="9506756"/>
            <a:ext cx="2006246" cy="483376"/>
            <a:chOff x="0" y="0"/>
            <a:chExt cx="2899116" cy="698500"/>
          </a:xfrm>
        </p:grpSpPr>
        <p:sp>
          <p:nvSpPr>
            <p:cNvPr id="31" name="Freeform 31"/>
            <p:cNvSpPr/>
            <p:nvPr/>
          </p:nvSpPr>
          <p:spPr>
            <a:xfrm>
              <a:off x="3705" y="0"/>
              <a:ext cx="2891706" cy="698500"/>
            </a:xfrm>
            <a:custGeom>
              <a:avLst/>
              <a:gdLst/>
              <a:ahLst/>
              <a:cxnLst/>
              <a:rect l="l" t="t" r="r" b="b"/>
              <a:pathLst>
                <a:path w="2891706" h="698500">
                  <a:moveTo>
                    <a:pt x="2885708" y="365927"/>
                  </a:moveTo>
                  <a:lnTo>
                    <a:pt x="2701914" y="681823"/>
                  </a:lnTo>
                  <a:cubicBezTo>
                    <a:pt x="2695906" y="692148"/>
                    <a:pt x="2684862" y="698500"/>
                    <a:pt x="2672916" y="698500"/>
                  </a:cubicBezTo>
                  <a:lnTo>
                    <a:pt x="218790" y="698500"/>
                  </a:lnTo>
                  <a:cubicBezTo>
                    <a:pt x="206844" y="698500"/>
                    <a:pt x="195799" y="692148"/>
                    <a:pt x="189792" y="681823"/>
                  </a:cubicBezTo>
                  <a:lnTo>
                    <a:pt x="5998" y="365927"/>
                  </a:lnTo>
                  <a:cubicBezTo>
                    <a:pt x="0" y="355618"/>
                    <a:pt x="0" y="342882"/>
                    <a:pt x="5998" y="332573"/>
                  </a:cubicBezTo>
                  <a:lnTo>
                    <a:pt x="189792" y="16677"/>
                  </a:lnTo>
                  <a:cubicBezTo>
                    <a:pt x="195799" y="6352"/>
                    <a:pt x="206844" y="0"/>
                    <a:pt x="218790" y="0"/>
                  </a:cubicBezTo>
                  <a:lnTo>
                    <a:pt x="2672916" y="0"/>
                  </a:lnTo>
                  <a:cubicBezTo>
                    <a:pt x="2684862" y="0"/>
                    <a:pt x="2695906" y="6352"/>
                    <a:pt x="2701914" y="16677"/>
                  </a:cubicBezTo>
                  <a:lnTo>
                    <a:pt x="2885708" y="332573"/>
                  </a:lnTo>
                  <a:cubicBezTo>
                    <a:pt x="2891706" y="342882"/>
                    <a:pt x="2891706" y="355618"/>
                    <a:pt x="2885708" y="365927"/>
                  </a:cubicBezTo>
                  <a:close/>
                </a:path>
              </a:pathLst>
            </a:custGeom>
            <a:solidFill>
              <a:srgbClr val="000000"/>
            </a:solidFill>
          </p:spPr>
          <p:txBody>
            <a:bodyPr/>
            <a:lstStyle/>
            <a:p>
              <a:endParaRPr lang="en-US"/>
            </a:p>
          </p:txBody>
        </p:sp>
        <p:sp>
          <p:nvSpPr>
            <p:cNvPr id="32" name="TextBox 32"/>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a:off x="267126" y="7656335"/>
            <a:ext cx="2063596" cy="1773403"/>
            <a:chOff x="0" y="0"/>
            <a:chExt cx="812800" cy="698500"/>
          </a:xfrm>
        </p:grpSpPr>
        <p:sp>
          <p:nvSpPr>
            <p:cNvPr id="34" name="Freeform 34"/>
            <p:cNvSpPr/>
            <p:nvPr/>
          </p:nvSpPr>
          <p:spPr>
            <a:xfrm>
              <a:off x="11527" y="0"/>
              <a:ext cx="789747" cy="698500"/>
            </a:xfrm>
            <a:custGeom>
              <a:avLst/>
              <a:gdLst/>
              <a:ahLst/>
              <a:cxnLst/>
              <a:rect l="l" t="t" r="r" b="b"/>
              <a:pathLst>
                <a:path w="789747" h="698500">
                  <a:moveTo>
                    <a:pt x="771086" y="401134"/>
                  </a:moveTo>
                  <a:lnTo>
                    <a:pt x="628260" y="646616"/>
                  </a:lnTo>
                  <a:cubicBezTo>
                    <a:pt x="609571" y="678739"/>
                    <a:pt x="575210" y="698500"/>
                    <a:pt x="538046" y="698500"/>
                  </a:cubicBezTo>
                  <a:lnTo>
                    <a:pt x="251700" y="698500"/>
                  </a:lnTo>
                  <a:cubicBezTo>
                    <a:pt x="214536" y="698500"/>
                    <a:pt x="180175" y="678739"/>
                    <a:pt x="161486" y="646616"/>
                  </a:cubicBezTo>
                  <a:lnTo>
                    <a:pt x="18660" y="401134"/>
                  </a:lnTo>
                  <a:cubicBezTo>
                    <a:pt x="0" y="369061"/>
                    <a:pt x="0" y="329439"/>
                    <a:pt x="18660" y="297366"/>
                  </a:cubicBezTo>
                  <a:lnTo>
                    <a:pt x="161486" y="51884"/>
                  </a:lnTo>
                  <a:cubicBezTo>
                    <a:pt x="180175" y="19761"/>
                    <a:pt x="214536" y="0"/>
                    <a:pt x="251700" y="0"/>
                  </a:cubicBezTo>
                  <a:lnTo>
                    <a:pt x="538046" y="0"/>
                  </a:lnTo>
                  <a:cubicBezTo>
                    <a:pt x="575210" y="0"/>
                    <a:pt x="609571" y="19761"/>
                    <a:pt x="628260" y="51884"/>
                  </a:cubicBezTo>
                  <a:lnTo>
                    <a:pt x="771086" y="297366"/>
                  </a:lnTo>
                  <a:cubicBezTo>
                    <a:pt x="789746" y="329439"/>
                    <a:pt x="789746" y="369061"/>
                    <a:pt x="771086" y="401134"/>
                  </a:cubicBezTo>
                  <a:close/>
                </a:path>
              </a:pathLst>
            </a:custGeom>
            <a:solidFill>
              <a:srgbClr val="000000"/>
            </a:solidFill>
          </p:spPr>
          <p:txBody>
            <a:bodyPr/>
            <a:lstStyle/>
            <a:p>
              <a:endParaRPr lang="en-US"/>
            </a:p>
          </p:txBody>
        </p:sp>
        <p:sp>
          <p:nvSpPr>
            <p:cNvPr id="35" name="TextBox 3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462063" y="7831545"/>
            <a:ext cx="1721852" cy="1479717"/>
            <a:chOff x="0" y="0"/>
            <a:chExt cx="812800" cy="698500"/>
          </a:xfrm>
        </p:grpSpPr>
        <p:sp>
          <p:nvSpPr>
            <p:cNvPr id="37" name="Freeform 37"/>
            <p:cNvSpPr/>
            <p:nvPr/>
          </p:nvSpPr>
          <p:spPr>
            <a:xfrm>
              <a:off x="13814" y="0"/>
              <a:ext cx="785171" cy="698500"/>
            </a:xfrm>
            <a:custGeom>
              <a:avLst/>
              <a:gdLst/>
              <a:ahLst/>
              <a:cxnLst/>
              <a:rect l="l" t="t" r="r" b="b"/>
              <a:pathLst>
                <a:path w="785171" h="698500">
                  <a:moveTo>
                    <a:pt x="762808" y="411432"/>
                  </a:moveTo>
                  <a:lnTo>
                    <a:pt x="631964" y="636318"/>
                  </a:lnTo>
                  <a:cubicBezTo>
                    <a:pt x="609566" y="674816"/>
                    <a:pt x="568385" y="698500"/>
                    <a:pt x="523846" y="698500"/>
                  </a:cubicBezTo>
                  <a:lnTo>
                    <a:pt x="261326" y="698500"/>
                  </a:lnTo>
                  <a:cubicBezTo>
                    <a:pt x="216787" y="698500"/>
                    <a:pt x="175606" y="674816"/>
                    <a:pt x="153208" y="636318"/>
                  </a:cubicBezTo>
                  <a:lnTo>
                    <a:pt x="22364" y="411432"/>
                  </a:lnTo>
                  <a:cubicBezTo>
                    <a:pt x="0" y="372993"/>
                    <a:pt x="0" y="325507"/>
                    <a:pt x="22364" y="287068"/>
                  </a:cubicBezTo>
                  <a:lnTo>
                    <a:pt x="153208" y="62182"/>
                  </a:lnTo>
                  <a:cubicBezTo>
                    <a:pt x="175606" y="23684"/>
                    <a:pt x="216787" y="0"/>
                    <a:pt x="261326" y="0"/>
                  </a:cubicBezTo>
                  <a:lnTo>
                    <a:pt x="523846" y="0"/>
                  </a:lnTo>
                  <a:cubicBezTo>
                    <a:pt x="568385" y="0"/>
                    <a:pt x="609566" y="23684"/>
                    <a:pt x="631964" y="62182"/>
                  </a:cubicBezTo>
                  <a:lnTo>
                    <a:pt x="762808" y="287068"/>
                  </a:lnTo>
                  <a:cubicBezTo>
                    <a:pt x="785172" y="325507"/>
                    <a:pt x="785172" y="372993"/>
                    <a:pt x="762808" y="411432"/>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8" name="TextBox 3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9" name="Freeform 39"/>
          <p:cNvSpPr/>
          <p:nvPr/>
        </p:nvSpPr>
        <p:spPr>
          <a:xfrm>
            <a:off x="830477" y="8102957"/>
            <a:ext cx="936894" cy="936894"/>
          </a:xfrm>
          <a:custGeom>
            <a:avLst/>
            <a:gdLst/>
            <a:ahLst/>
            <a:cxnLst/>
            <a:rect l="l" t="t" r="r" b="b"/>
            <a:pathLst>
              <a:path w="936894" h="936894">
                <a:moveTo>
                  <a:pt x="0" y="0"/>
                </a:moveTo>
                <a:lnTo>
                  <a:pt x="936894" y="0"/>
                </a:lnTo>
                <a:lnTo>
                  <a:pt x="936894" y="936894"/>
                </a:lnTo>
                <a:lnTo>
                  <a:pt x="0" y="936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0" name="TextBox 40"/>
          <p:cNvSpPr txBox="1"/>
          <p:nvPr/>
        </p:nvSpPr>
        <p:spPr>
          <a:xfrm>
            <a:off x="442366" y="9707701"/>
            <a:ext cx="1855290" cy="276225"/>
          </a:xfrm>
          <a:prstGeom prst="rect">
            <a:avLst/>
          </a:prstGeom>
        </p:spPr>
        <p:txBody>
          <a:bodyPr lIns="0" tIns="0" rIns="0" bIns="0" rtlCol="0" anchor="t">
            <a:spAutoFit/>
          </a:bodyPr>
          <a:lstStyle/>
          <a:p>
            <a:pPr algn="ctr">
              <a:lnSpc>
                <a:spcPts val="2121"/>
              </a:lnSpc>
            </a:pPr>
            <a:r>
              <a:rPr lang="en-US" sz="1768" b="1">
                <a:solidFill>
                  <a:srgbClr val="FFFFFF"/>
                </a:solidFill>
                <a:latin typeface="Serithai Expanded Bold"/>
                <a:ea typeface="Serithai Expanded Bold"/>
                <a:cs typeface="Serithai Expanded Bold"/>
                <a:sym typeface="Serithai Expanded Bold"/>
              </a:rPr>
              <a:t>OFFICERS</a:t>
            </a:r>
          </a:p>
        </p:txBody>
      </p:sp>
      <p:grpSp>
        <p:nvGrpSpPr>
          <p:cNvPr id="41" name="Group 41"/>
          <p:cNvGrpSpPr/>
          <p:nvPr/>
        </p:nvGrpSpPr>
        <p:grpSpPr>
          <a:xfrm rot="-7210721">
            <a:off x="14572646" y="317628"/>
            <a:ext cx="7547971" cy="2173348"/>
            <a:chOff x="0" y="0"/>
            <a:chExt cx="4249044" cy="1223461"/>
          </a:xfrm>
        </p:grpSpPr>
        <p:sp>
          <p:nvSpPr>
            <p:cNvPr id="42" name="Freeform 42"/>
            <p:cNvSpPr/>
            <p:nvPr/>
          </p:nvSpPr>
          <p:spPr>
            <a:xfrm>
              <a:off x="1134" y="0"/>
              <a:ext cx="4246776" cy="1223461"/>
            </a:xfrm>
            <a:custGeom>
              <a:avLst/>
              <a:gdLst/>
              <a:ahLst/>
              <a:cxnLst/>
              <a:rect l="l" t="t" r="r" b="b"/>
              <a:pathLst>
                <a:path w="4246776" h="1223461">
                  <a:moveTo>
                    <a:pt x="4244677" y="621465"/>
                  </a:moveTo>
                  <a:lnTo>
                    <a:pt x="4047944" y="1213727"/>
                  </a:lnTo>
                  <a:cubicBezTo>
                    <a:pt x="4046013" y="1219539"/>
                    <a:pt x="4040577" y="1223461"/>
                    <a:pt x="4034453" y="1223461"/>
                  </a:cubicBezTo>
                  <a:lnTo>
                    <a:pt x="212323" y="1223461"/>
                  </a:lnTo>
                  <a:cubicBezTo>
                    <a:pt x="206199" y="1223461"/>
                    <a:pt x="200763" y="1219539"/>
                    <a:pt x="198833" y="1213727"/>
                  </a:cubicBezTo>
                  <a:lnTo>
                    <a:pt x="2099" y="621465"/>
                  </a:lnTo>
                  <a:cubicBezTo>
                    <a:pt x="0" y="615145"/>
                    <a:pt x="0" y="608316"/>
                    <a:pt x="2099" y="601997"/>
                  </a:cubicBezTo>
                  <a:lnTo>
                    <a:pt x="198833" y="9734"/>
                  </a:lnTo>
                  <a:cubicBezTo>
                    <a:pt x="200763" y="3922"/>
                    <a:pt x="206199" y="0"/>
                    <a:pt x="212323" y="0"/>
                  </a:cubicBezTo>
                  <a:lnTo>
                    <a:pt x="4034453" y="0"/>
                  </a:lnTo>
                  <a:cubicBezTo>
                    <a:pt x="4040577" y="0"/>
                    <a:pt x="4046013" y="3922"/>
                    <a:pt x="4047944" y="9734"/>
                  </a:cubicBezTo>
                  <a:lnTo>
                    <a:pt x="4244677" y="601997"/>
                  </a:lnTo>
                  <a:cubicBezTo>
                    <a:pt x="4246776" y="608316"/>
                    <a:pt x="4246776" y="615145"/>
                    <a:pt x="4244677" y="621465"/>
                  </a:cubicBezTo>
                  <a:close/>
                </a:path>
              </a:pathLst>
            </a:custGeom>
            <a:solidFill>
              <a:srgbClr val="000000"/>
            </a:solidFill>
          </p:spPr>
          <p:txBody>
            <a:bodyPr/>
            <a:lstStyle/>
            <a:p>
              <a:endParaRPr lang="en-US"/>
            </a:p>
          </p:txBody>
        </p:sp>
        <p:sp>
          <p:nvSpPr>
            <p:cNvPr id="43" name="TextBox 43"/>
            <p:cNvSpPr txBox="1"/>
            <p:nvPr/>
          </p:nvSpPr>
          <p:spPr>
            <a:xfrm>
              <a:off x="114300" y="-38100"/>
              <a:ext cx="4020444" cy="1261561"/>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sp>
        <p:nvSpPr>
          <p:cNvPr id="3" name="TextBox 3"/>
          <p:cNvSpPr txBox="1"/>
          <p:nvPr/>
        </p:nvSpPr>
        <p:spPr>
          <a:xfrm>
            <a:off x="3425156" y="2939009"/>
            <a:ext cx="11437689" cy="2470166"/>
          </a:xfrm>
          <a:prstGeom prst="rect">
            <a:avLst/>
          </a:prstGeom>
        </p:spPr>
        <p:txBody>
          <a:bodyPr lIns="0" tIns="0" rIns="0" bIns="0" rtlCol="0" anchor="t">
            <a:spAutoFit/>
          </a:bodyPr>
          <a:lstStyle/>
          <a:p>
            <a:pPr algn="ctr">
              <a:lnSpc>
                <a:spcPts val="20299"/>
              </a:lnSpc>
              <a:spcBef>
                <a:spcPct val="0"/>
              </a:spcBef>
            </a:pPr>
            <a:r>
              <a:rPr lang="en-US" sz="14499" b="1">
                <a:solidFill>
                  <a:srgbClr val="A3D1FD"/>
                </a:solidFill>
                <a:latin typeface="Serithai Expanded Bold"/>
                <a:ea typeface="Serithai Expanded Bold"/>
                <a:cs typeface="Serithai Expanded Bold"/>
                <a:sym typeface="Serithai Expanded Bold"/>
              </a:rPr>
              <a:t>THANK YOU</a:t>
            </a:r>
          </a:p>
        </p:txBody>
      </p:sp>
      <p:grpSp>
        <p:nvGrpSpPr>
          <p:cNvPr id="4" name="Group 4"/>
          <p:cNvGrpSpPr/>
          <p:nvPr/>
        </p:nvGrpSpPr>
        <p:grpSpPr>
          <a:xfrm>
            <a:off x="4025231" y="5262566"/>
            <a:ext cx="10237539" cy="1046958"/>
            <a:chOff x="0" y="0"/>
            <a:chExt cx="6830187" cy="698500"/>
          </a:xfrm>
        </p:grpSpPr>
        <p:sp>
          <p:nvSpPr>
            <p:cNvPr id="5" name="Freeform 5"/>
            <p:cNvSpPr/>
            <p:nvPr/>
          </p:nvSpPr>
          <p:spPr>
            <a:xfrm>
              <a:off x="726" y="0"/>
              <a:ext cx="6828735" cy="698500"/>
            </a:xfrm>
            <a:custGeom>
              <a:avLst/>
              <a:gdLst/>
              <a:ahLst/>
              <a:cxnLst/>
              <a:rect l="l" t="t" r="r" b="b"/>
              <a:pathLst>
                <a:path w="6828735" h="698500">
                  <a:moveTo>
                    <a:pt x="6827560" y="352518"/>
                  </a:moveTo>
                  <a:lnTo>
                    <a:pt x="6628162" y="695232"/>
                  </a:lnTo>
                  <a:cubicBezTo>
                    <a:pt x="6626985" y="697255"/>
                    <a:pt x="6624821" y="698500"/>
                    <a:pt x="6622480" y="698500"/>
                  </a:cubicBezTo>
                  <a:lnTo>
                    <a:pt x="206255" y="698500"/>
                  </a:lnTo>
                  <a:cubicBezTo>
                    <a:pt x="203914" y="698500"/>
                    <a:pt x="201750" y="697255"/>
                    <a:pt x="200572" y="695232"/>
                  </a:cubicBezTo>
                  <a:lnTo>
                    <a:pt x="1176" y="352518"/>
                  </a:lnTo>
                  <a:cubicBezTo>
                    <a:pt x="0" y="350498"/>
                    <a:pt x="0" y="348002"/>
                    <a:pt x="1176" y="345982"/>
                  </a:cubicBezTo>
                  <a:lnTo>
                    <a:pt x="200572" y="3268"/>
                  </a:lnTo>
                  <a:cubicBezTo>
                    <a:pt x="201750" y="1245"/>
                    <a:pt x="203914" y="0"/>
                    <a:pt x="206255" y="0"/>
                  </a:cubicBezTo>
                  <a:lnTo>
                    <a:pt x="6622480" y="0"/>
                  </a:lnTo>
                  <a:cubicBezTo>
                    <a:pt x="6624821" y="0"/>
                    <a:pt x="6626985" y="1245"/>
                    <a:pt x="6628162" y="3268"/>
                  </a:cubicBezTo>
                  <a:lnTo>
                    <a:pt x="6827560" y="345982"/>
                  </a:lnTo>
                  <a:cubicBezTo>
                    <a:pt x="6828735" y="348002"/>
                    <a:pt x="6828735" y="350498"/>
                    <a:pt x="6827560" y="352518"/>
                  </a:cubicBezTo>
                  <a:close/>
                </a:path>
              </a:pathLst>
            </a:custGeom>
            <a:solidFill>
              <a:srgbClr val="A3D1FD"/>
            </a:solidFill>
          </p:spPr>
          <p:txBody>
            <a:bodyPr/>
            <a:lstStyle/>
            <a:p>
              <a:endParaRPr lang="en-US"/>
            </a:p>
          </p:txBody>
        </p:sp>
        <p:sp>
          <p:nvSpPr>
            <p:cNvPr id="6" name="TextBox 6"/>
            <p:cNvSpPr txBox="1"/>
            <p:nvPr/>
          </p:nvSpPr>
          <p:spPr>
            <a:xfrm>
              <a:off x="114300" y="-38100"/>
              <a:ext cx="6601587" cy="736600"/>
            </a:xfrm>
            <a:prstGeom prst="rect">
              <a:avLst/>
            </a:prstGeom>
          </p:spPr>
          <p:txBody>
            <a:bodyPr lIns="50800" tIns="50800" rIns="50800" bIns="50800" rtlCol="0" anchor="ctr"/>
            <a:lstStyle/>
            <a:p>
              <a:pPr algn="l">
                <a:lnSpc>
                  <a:spcPts val="2659"/>
                </a:lnSpc>
                <a:spcBef>
                  <a:spcPct val="0"/>
                </a:spcBef>
              </a:pPr>
              <a:endParaRPr/>
            </a:p>
          </p:txBody>
        </p:sp>
      </p:grpSp>
      <p:grpSp>
        <p:nvGrpSpPr>
          <p:cNvPr id="7" name="Group 7"/>
          <p:cNvGrpSpPr/>
          <p:nvPr/>
        </p:nvGrpSpPr>
        <p:grpSpPr>
          <a:xfrm rot="-7210721">
            <a:off x="13362995" y="-208821"/>
            <a:ext cx="9809791" cy="3642448"/>
            <a:chOff x="0" y="0"/>
            <a:chExt cx="1881191" cy="698500"/>
          </a:xfrm>
        </p:grpSpPr>
        <p:sp>
          <p:nvSpPr>
            <p:cNvPr id="8" name="Freeform 8"/>
            <p:cNvSpPr/>
            <p:nvPr/>
          </p:nvSpPr>
          <p:spPr>
            <a:xfrm>
              <a:off x="1515" y="0"/>
              <a:ext cx="1878160" cy="698500"/>
            </a:xfrm>
            <a:custGeom>
              <a:avLst/>
              <a:gdLst/>
              <a:ahLst/>
              <a:cxnLst/>
              <a:rect l="l" t="t" r="r" b="b"/>
              <a:pathLst>
                <a:path w="1878160" h="698500">
                  <a:moveTo>
                    <a:pt x="1875707" y="356071"/>
                  </a:moveTo>
                  <a:lnTo>
                    <a:pt x="1680445" y="691679"/>
                  </a:lnTo>
                  <a:cubicBezTo>
                    <a:pt x="1677988" y="695902"/>
                    <a:pt x="1673470" y="698500"/>
                    <a:pt x="1668584" y="698500"/>
                  </a:cubicBezTo>
                  <a:lnTo>
                    <a:pt x="209577" y="698500"/>
                  </a:lnTo>
                  <a:cubicBezTo>
                    <a:pt x="204691" y="698500"/>
                    <a:pt x="200173" y="695902"/>
                    <a:pt x="197716" y="691679"/>
                  </a:cubicBezTo>
                  <a:lnTo>
                    <a:pt x="2454" y="356071"/>
                  </a:lnTo>
                  <a:cubicBezTo>
                    <a:pt x="0" y="351855"/>
                    <a:pt x="0" y="346645"/>
                    <a:pt x="2454" y="342429"/>
                  </a:cubicBezTo>
                  <a:lnTo>
                    <a:pt x="197716" y="6821"/>
                  </a:lnTo>
                  <a:cubicBezTo>
                    <a:pt x="200173" y="2598"/>
                    <a:pt x="204691" y="0"/>
                    <a:pt x="209577" y="0"/>
                  </a:cubicBezTo>
                  <a:lnTo>
                    <a:pt x="1668584" y="0"/>
                  </a:lnTo>
                  <a:cubicBezTo>
                    <a:pt x="1673470" y="0"/>
                    <a:pt x="1677988" y="2598"/>
                    <a:pt x="1680445" y="6821"/>
                  </a:cubicBezTo>
                  <a:lnTo>
                    <a:pt x="1875707" y="342429"/>
                  </a:lnTo>
                  <a:cubicBezTo>
                    <a:pt x="1878160" y="346645"/>
                    <a:pt x="1878160" y="351855"/>
                    <a:pt x="1875707" y="356071"/>
                  </a:cubicBezTo>
                  <a:close/>
                </a:path>
              </a:pathLst>
            </a:custGeom>
            <a:solidFill>
              <a:srgbClr val="A3D1FD"/>
            </a:solidFill>
          </p:spPr>
          <p:txBody>
            <a:bodyPr/>
            <a:lstStyle/>
            <a:p>
              <a:endParaRPr lang="en-US"/>
            </a:p>
          </p:txBody>
        </p:sp>
        <p:sp>
          <p:nvSpPr>
            <p:cNvPr id="9" name="TextBox 9"/>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7210721">
            <a:off x="-5980017" y="6545257"/>
            <a:ext cx="10395846" cy="3860054"/>
            <a:chOff x="0" y="0"/>
            <a:chExt cx="1881191" cy="698500"/>
          </a:xfrm>
        </p:grpSpPr>
        <p:sp>
          <p:nvSpPr>
            <p:cNvPr id="11" name="Freeform 11"/>
            <p:cNvSpPr/>
            <p:nvPr/>
          </p:nvSpPr>
          <p:spPr>
            <a:xfrm>
              <a:off x="1430" y="0"/>
              <a:ext cx="1878331" cy="698500"/>
            </a:xfrm>
            <a:custGeom>
              <a:avLst/>
              <a:gdLst/>
              <a:ahLst/>
              <a:cxnLst/>
              <a:rect l="l" t="t" r="r" b="b"/>
              <a:pathLst>
                <a:path w="1878331" h="698500">
                  <a:moveTo>
                    <a:pt x="1876016" y="355687"/>
                  </a:moveTo>
                  <a:lnTo>
                    <a:pt x="1680306" y="692063"/>
                  </a:lnTo>
                  <a:cubicBezTo>
                    <a:pt x="1677987" y="696048"/>
                    <a:pt x="1673724" y="698500"/>
                    <a:pt x="1669114" y="698500"/>
                  </a:cubicBezTo>
                  <a:lnTo>
                    <a:pt x="209217" y="698500"/>
                  </a:lnTo>
                  <a:cubicBezTo>
                    <a:pt x="204606" y="698500"/>
                    <a:pt x="200344" y="696048"/>
                    <a:pt x="198025" y="692063"/>
                  </a:cubicBezTo>
                  <a:lnTo>
                    <a:pt x="2315" y="355687"/>
                  </a:lnTo>
                  <a:cubicBezTo>
                    <a:pt x="0" y="351708"/>
                    <a:pt x="0" y="346792"/>
                    <a:pt x="2315" y="342813"/>
                  </a:cubicBezTo>
                  <a:lnTo>
                    <a:pt x="198025" y="6437"/>
                  </a:lnTo>
                  <a:cubicBezTo>
                    <a:pt x="200344" y="2452"/>
                    <a:pt x="204606" y="0"/>
                    <a:pt x="209217" y="0"/>
                  </a:cubicBezTo>
                  <a:lnTo>
                    <a:pt x="1669114" y="0"/>
                  </a:lnTo>
                  <a:cubicBezTo>
                    <a:pt x="1673724" y="0"/>
                    <a:pt x="1677987" y="2452"/>
                    <a:pt x="1680306" y="6437"/>
                  </a:cubicBezTo>
                  <a:lnTo>
                    <a:pt x="1876016" y="342813"/>
                  </a:lnTo>
                  <a:cubicBezTo>
                    <a:pt x="1878331" y="346792"/>
                    <a:pt x="1878331" y="351708"/>
                    <a:pt x="1876016" y="355687"/>
                  </a:cubicBezTo>
                  <a:close/>
                </a:path>
              </a:pathLst>
            </a:custGeom>
            <a:solidFill>
              <a:srgbClr val="A3D1FD"/>
            </a:solidFill>
          </p:spPr>
          <p:txBody>
            <a:bodyPr/>
            <a:lstStyle/>
            <a:p>
              <a:endParaRPr lang="en-US"/>
            </a:p>
          </p:txBody>
        </p:sp>
        <p:sp>
          <p:nvSpPr>
            <p:cNvPr id="12" name="TextBox 12"/>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7211999">
            <a:off x="13870861" y="6545257"/>
            <a:ext cx="10395846" cy="3860054"/>
            <a:chOff x="0" y="0"/>
            <a:chExt cx="1881191" cy="698500"/>
          </a:xfrm>
        </p:grpSpPr>
        <p:sp>
          <p:nvSpPr>
            <p:cNvPr id="14" name="Freeform 14"/>
            <p:cNvSpPr/>
            <p:nvPr/>
          </p:nvSpPr>
          <p:spPr>
            <a:xfrm>
              <a:off x="1430" y="0"/>
              <a:ext cx="1878331" cy="698500"/>
            </a:xfrm>
            <a:custGeom>
              <a:avLst/>
              <a:gdLst/>
              <a:ahLst/>
              <a:cxnLst/>
              <a:rect l="l" t="t" r="r" b="b"/>
              <a:pathLst>
                <a:path w="1878331" h="698500">
                  <a:moveTo>
                    <a:pt x="1876016" y="355687"/>
                  </a:moveTo>
                  <a:lnTo>
                    <a:pt x="1680306" y="692063"/>
                  </a:lnTo>
                  <a:cubicBezTo>
                    <a:pt x="1677987" y="696048"/>
                    <a:pt x="1673724" y="698500"/>
                    <a:pt x="1669114" y="698500"/>
                  </a:cubicBezTo>
                  <a:lnTo>
                    <a:pt x="209217" y="698500"/>
                  </a:lnTo>
                  <a:cubicBezTo>
                    <a:pt x="204606" y="698500"/>
                    <a:pt x="200344" y="696048"/>
                    <a:pt x="198025" y="692063"/>
                  </a:cubicBezTo>
                  <a:lnTo>
                    <a:pt x="2315" y="355687"/>
                  </a:lnTo>
                  <a:cubicBezTo>
                    <a:pt x="0" y="351708"/>
                    <a:pt x="0" y="346792"/>
                    <a:pt x="2315" y="342813"/>
                  </a:cubicBezTo>
                  <a:lnTo>
                    <a:pt x="198025" y="6437"/>
                  </a:lnTo>
                  <a:cubicBezTo>
                    <a:pt x="200344" y="2452"/>
                    <a:pt x="204606" y="0"/>
                    <a:pt x="209217" y="0"/>
                  </a:cubicBezTo>
                  <a:lnTo>
                    <a:pt x="1669114" y="0"/>
                  </a:lnTo>
                  <a:cubicBezTo>
                    <a:pt x="1673724" y="0"/>
                    <a:pt x="1677987" y="2452"/>
                    <a:pt x="1680306" y="6437"/>
                  </a:cubicBezTo>
                  <a:lnTo>
                    <a:pt x="1876016" y="342813"/>
                  </a:lnTo>
                  <a:cubicBezTo>
                    <a:pt x="1878331" y="346792"/>
                    <a:pt x="1878331" y="351708"/>
                    <a:pt x="1876016" y="355687"/>
                  </a:cubicBezTo>
                  <a:close/>
                </a:path>
              </a:pathLst>
            </a:custGeom>
            <a:solidFill>
              <a:srgbClr val="A3D1FD"/>
            </a:solidFill>
          </p:spPr>
          <p:txBody>
            <a:bodyPr/>
            <a:lstStyle/>
            <a:p>
              <a:endParaRPr lang="en-US"/>
            </a:p>
          </p:txBody>
        </p:sp>
        <p:sp>
          <p:nvSpPr>
            <p:cNvPr id="15" name="TextBox 1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7210721">
            <a:off x="-787555" y="9544481"/>
            <a:ext cx="6702713" cy="1979395"/>
            <a:chOff x="0" y="0"/>
            <a:chExt cx="2365291" cy="698500"/>
          </a:xfrm>
        </p:grpSpPr>
        <p:sp>
          <p:nvSpPr>
            <p:cNvPr id="17" name="Freeform 17"/>
            <p:cNvSpPr/>
            <p:nvPr/>
          </p:nvSpPr>
          <p:spPr>
            <a:xfrm>
              <a:off x="2218" y="0"/>
              <a:ext cx="2360855" cy="698500"/>
            </a:xfrm>
            <a:custGeom>
              <a:avLst/>
              <a:gdLst/>
              <a:ahLst/>
              <a:cxnLst/>
              <a:rect l="l" t="t" r="r" b="b"/>
              <a:pathLst>
                <a:path w="2360855" h="698500">
                  <a:moveTo>
                    <a:pt x="2357265" y="359234"/>
                  </a:moveTo>
                  <a:lnTo>
                    <a:pt x="2165682" y="688516"/>
                  </a:lnTo>
                  <a:cubicBezTo>
                    <a:pt x="2162086" y="694697"/>
                    <a:pt x="2155474" y="698500"/>
                    <a:pt x="2148323" y="698500"/>
                  </a:cubicBezTo>
                  <a:lnTo>
                    <a:pt x="212532" y="698500"/>
                  </a:lnTo>
                  <a:cubicBezTo>
                    <a:pt x="205381" y="698500"/>
                    <a:pt x="198770" y="694697"/>
                    <a:pt x="195173" y="688516"/>
                  </a:cubicBezTo>
                  <a:lnTo>
                    <a:pt x="3591" y="359234"/>
                  </a:lnTo>
                  <a:cubicBezTo>
                    <a:pt x="0" y="353062"/>
                    <a:pt x="0" y="345438"/>
                    <a:pt x="3591" y="339266"/>
                  </a:cubicBezTo>
                  <a:lnTo>
                    <a:pt x="195173" y="9984"/>
                  </a:lnTo>
                  <a:cubicBezTo>
                    <a:pt x="198770" y="3803"/>
                    <a:pt x="205381" y="0"/>
                    <a:pt x="212532" y="0"/>
                  </a:cubicBezTo>
                  <a:lnTo>
                    <a:pt x="2148323" y="0"/>
                  </a:lnTo>
                  <a:cubicBezTo>
                    <a:pt x="2155474" y="0"/>
                    <a:pt x="2162086" y="3803"/>
                    <a:pt x="2165682" y="9984"/>
                  </a:cubicBezTo>
                  <a:lnTo>
                    <a:pt x="2357265" y="339266"/>
                  </a:lnTo>
                  <a:cubicBezTo>
                    <a:pt x="2360855" y="345438"/>
                    <a:pt x="2360855" y="353062"/>
                    <a:pt x="2357265" y="359234"/>
                  </a:cubicBezTo>
                  <a:close/>
                </a:path>
              </a:pathLst>
            </a:custGeom>
            <a:solidFill>
              <a:srgbClr val="000000"/>
            </a:solidFill>
          </p:spPr>
          <p:txBody>
            <a:bodyPr/>
            <a:lstStyle/>
            <a:p>
              <a:endParaRPr lang="en-US"/>
            </a:p>
          </p:txBody>
        </p:sp>
        <p:sp>
          <p:nvSpPr>
            <p:cNvPr id="18" name="TextBox 18"/>
            <p:cNvSpPr txBox="1"/>
            <p:nvPr/>
          </p:nvSpPr>
          <p:spPr>
            <a:xfrm>
              <a:off x="114300" y="-38100"/>
              <a:ext cx="21366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7211999">
            <a:off x="12371950" y="9544481"/>
            <a:ext cx="6702713" cy="1979395"/>
            <a:chOff x="0" y="0"/>
            <a:chExt cx="2365291" cy="698500"/>
          </a:xfrm>
        </p:grpSpPr>
        <p:sp>
          <p:nvSpPr>
            <p:cNvPr id="20" name="Freeform 20"/>
            <p:cNvSpPr/>
            <p:nvPr/>
          </p:nvSpPr>
          <p:spPr>
            <a:xfrm>
              <a:off x="2218" y="0"/>
              <a:ext cx="2360855" cy="698500"/>
            </a:xfrm>
            <a:custGeom>
              <a:avLst/>
              <a:gdLst/>
              <a:ahLst/>
              <a:cxnLst/>
              <a:rect l="l" t="t" r="r" b="b"/>
              <a:pathLst>
                <a:path w="2360855" h="698500">
                  <a:moveTo>
                    <a:pt x="2357265" y="359234"/>
                  </a:moveTo>
                  <a:lnTo>
                    <a:pt x="2165682" y="688516"/>
                  </a:lnTo>
                  <a:cubicBezTo>
                    <a:pt x="2162086" y="694697"/>
                    <a:pt x="2155474" y="698500"/>
                    <a:pt x="2148323" y="698500"/>
                  </a:cubicBezTo>
                  <a:lnTo>
                    <a:pt x="212532" y="698500"/>
                  </a:lnTo>
                  <a:cubicBezTo>
                    <a:pt x="205381" y="698500"/>
                    <a:pt x="198770" y="694697"/>
                    <a:pt x="195173" y="688516"/>
                  </a:cubicBezTo>
                  <a:lnTo>
                    <a:pt x="3591" y="359234"/>
                  </a:lnTo>
                  <a:cubicBezTo>
                    <a:pt x="0" y="353062"/>
                    <a:pt x="0" y="345438"/>
                    <a:pt x="3591" y="339266"/>
                  </a:cubicBezTo>
                  <a:lnTo>
                    <a:pt x="195173" y="9984"/>
                  </a:lnTo>
                  <a:cubicBezTo>
                    <a:pt x="198770" y="3803"/>
                    <a:pt x="205381" y="0"/>
                    <a:pt x="212532" y="0"/>
                  </a:cubicBezTo>
                  <a:lnTo>
                    <a:pt x="2148323" y="0"/>
                  </a:lnTo>
                  <a:cubicBezTo>
                    <a:pt x="2155474" y="0"/>
                    <a:pt x="2162086" y="3803"/>
                    <a:pt x="2165682" y="9984"/>
                  </a:cubicBezTo>
                  <a:lnTo>
                    <a:pt x="2357265" y="339266"/>
                  </a:lnTo>
                  <a:cubicBezTo>
                    <a:pt x="2360855" y="345438"/>
                    <a:pt x="2360855" y="353062"/>
                    <a:pt x="2357265" y="359234"/>
                  </a:cubicBezTo>
                  <a:close/>
                </a:path>
              </a:pathLst>
            </a:custGeom>
            <a:solidFill>
              <a:srgbClr val="000000"/>
            </a:solidFill>
          </p:spPr>
          <p:txBody>
            <a:bodyPr/>
            <a:lstStyle/>
            <a:p>
              <a:endParaRPr lang="en-US"/>
            </a:p>
          </p:txBody>
        </p:sp>
        <p:sp>
          <p:nvSpPr>
            <p:cNvPr id="21" name="TextBox 21"/>
            <p:cNvSpPr txBox="1"/>
            <p:nvPr/>
          </p:nvSpPr>
          <p:spPr>
            <a:xfrm>
              <a:off x="114300" y="-38100"/>
              <a:ext cx="21366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rot="7211999">
            <a:off x="-4883550" y="-208821"/>
            <a:ext cx="9809791" cy="3642448"/>
            <a:chOff x="0" y="0"/>
            <a:chExt cx="1881191" cy="698500"/>
          </a:xfrm>
        </p:grpSpPr>
        <p:sp>
          <p:nvSpPr>
            <p:cNvPr id="23" name="Freeform 23"/>
            <p:cNvSpPr/>
            <p:nvPr/>
          </p:nvSpPr>
          <p:spPr>
            <a:xfrm>
              <a:off x="1515" y="0"/>
              <a:ext cx="1878160" cy="698500"/>
            </a:xfrm>
            <a:custGeom>
              <a:avLst/>
              <a:gdLst/>
              <a:ahLst/>
              <a:cxnLst/>
              <a:rect l="l" t="t" r="r" b="b"/>
              <a:pathLst>
                <a:path w="1878160" h="698500">
                  <a:moveTo>
                    <a:pt x="1875707" y="356071"/>
                  </a:moveTo>
                  <a:lnTo>
                    <a:pt x="1680445" y="691679"/>
                  </a:lnTo>
                  <a:cubicBezTo>
                    <a:pt x="1677988" y="695902"/>
                    <a:pt x="1673470" y="698500"/>
                    <a:pt x="1668584" y="698500"/>
                  </a:cubicBezTo>
                  <a:lnTo>
                    <a:pt x="209577" y="698500"/>
                  </a:lnTo>
                  <a:cubicBezTo>
                    <a:pt x="204691" y="698500"/>
                    <a:pt x="200173" y="695902"/>
                    <a:pt x="197716" y="691679"/>
                  </a:cubicBezTo>
                  <a:lnTo>
                    <a:pt x="2454" y="356071"/>
                  </a:lnTo>
                  <a:cubicBezTo>
                    <a:pt x="0" y="351855"/>
                    <a:pt x="0" y="346645"/>
                    <a:pt x="2454" y="342429"/>
                  </a:cubicBezTo>
                  <a:lnTo>
                    <a:pt x="197716" y="6821"/>
                  </a:lnTo>
                  <a:cubicBezTo>
                    <a:pt x="200173" y="2598"/>
                    <a:pt x="204691" y="0"/>
                    <a:pt x="209577" y="0"/>
                  </a:cubicBezTo>
                  <a:lnTo>
                    <a:pt x="1668584" y="0"/>
                  </a:lnTo>
                  <a:cubicBezTo>
                    <a:pt x="1673470" y="0"/>
                    <a:pt x="1677988" y="2598"/>
                    <a:pt x="1680445" y="6821"/>
                  </a:cubicBezTo>
                  <a:lnTo>
                    <a:pt x="1875707" y="342429"/>
                  </a:lnTo>
                  <a:cubicBezTo>
                    <a:pt x="1878160" y="346645"/>
                    <a:pt x="1878160" y="351855"/>
                    <a:pt x="1875707" y="356071"/>
                  </a:cubicBezTo>
                  <a:close/>
                </a:path>
              </a:pathLst>
            </a:custGeom>
            <a:solidFill>
              <a:srgbClr val="A3D1FD"/>
            </a:solidFill>
          </p:spPr>
          <p:txBody>
            <a:bodyPr/>
            <a:lstStyle/>
            <a:p>
              <a:endParaRPr lang="en-US"/>
            </a:p>
          </p:txBody>
        </p:sp>
        <p:sp>
          <p:nvSpPr>
            <p:cNvPr id="24" name="TextBox 24"/>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rot="-7211999">
            <a:off x="12195653" y="-211534"/>
            <a:ext cx="6545386" cy="1108214"/>
            <a:chOff x="0" y="0"/>
            <a:chExt cx="4125516" cy="698500"/>
          </a:xfrm>
        </p:grpSpPr>
        <p:sp>
          <p:nvSpPr>
            <p:cNvPr id="26" name="Freeform 26"/>
            <p:cNvSpPr/>
            <p:nvPr/>
          </p:nvSpPr>
          <p:spPr>
            <a:xfrm>
              <a:off x="2271" y="0"/>
              <a:ext cx="4120973" cy="698500"/>
            </a:xfrm>
            <a:custGeom>
              <a:avLst/>
              <a:gdLst/>
              <a:ahLst/>
              <a:cxnLst/>
              <a:rect l="l" t="t" r="r" b="b"/>
              <a:pathLst>
                <a:path w="4120973" h="698500">
                  <a:moveTo>
                    <a:pt x="4117297" y="359474"/>
                  </a:moveTo>
                  <a:lnTo>
                    <a:pt x="3925993" y="688276"/>
                  </a:lnTo>
                  <a:cubicBezTo>
                    <a:pt x="3922310" y="694606"/>
                    <a:pt x="3915539" y="698500"/>
                    <a:pt x="3908217" y="698500"/>
                  </a:cubicBezTo>
                  <a:lnTo>
                    <a:pt x="212757" y="698500"/>
                  </a:lnTo>
                  <a:cubicBezTo>
                    <a:pt x="205434" y="698500"/>
                    <a:pt x="198663" y="694606"/>
                    <a:pt x="194981" y="688276"/>
                  </a:cubicBezTo>
                  <a:lnTo>
                    <a:pt x="3677" y="359474"/>
                  </a:lnTo>
                  <a:cubicBezTo>
                    <a:pt x="0" y="353154"/>
                    <a:pt x="0" y="345346"/>
                    <a:pt x="3677" y="339026"/>
                  </a:cubicBezTo>
                  <a:lnTo>
                    <a:pt x="194981" y="10224"/>
                  </a:lnTo>
                  <a:cubicBezTo>
                    <a:pt x="198663" y="3894"/>
                    <a:pt x="205434" y="0"/>
                    <a:pt x="212757" y="0"/>
                  </a:cubicBezTo>
                  <a:lnTo>
                    <a:pt x="3908217" y="0"/>
                  </a:lnTo>
                  <a:cubicBezTo>
                    <a:pt x="3915539" y="0"/>
                    <a:pt x="3922310" y="3894"/>
                    <a:pt x="3925993" y="10224"/>
                  </a:cubicBezTo>
                  <a:lnTo>
                    <a:pt x="4117297" y="339026"/>
                  </a:lnTo>
                  <a:cubicBezTo>
                    <a:pt x="4120973" y="345346"/>
                    <a:pt x="4120973" y="353154"/>
                    <a:pt x="4117297" y="359474"/>
                  </a:cubicBezTo>
                  <a:close/>
                </a:path>
              </a:pathLst>
            </a:custGeom>
            <a:solidFill>
              <a:srgbClr val="A3D1FD"/>
            </a:solidFill>
          </p:spPr>
          <p:txBody>
            <a:bodyPr/>
            <a:lstStyle/>
            <a:p>
              <a:endParaRPr lang="en-US"/>
            </a:p>
          </p:txBody>
        </p:sp>
        <p:sp>
          <p:nvSpPr>
            <p:cNvPr id="27" name="TextBox 27"/>
            <p:cNvSpPr txBox="1"/>
            <p:nvPr/>
          </p:nvSpPr>
          <p:spPr>
            <a:xfrm>
              <a:off x="114300" y="-38100"/>
              <a:ext cx="38969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7211999">
            <a:off x="-453039" y="-211534"/>
            <a:ext cx="6545386" cy="1108214"/>
            <a:chOff x="0" y="0"/>
            <a:chExt cx="4125516" cy="698500"/>
          </a:xfrm>
        </p:grpSpPr>
        <p:sp>
          <p:nvSpPr>
            <p:cNvPr id="29" name="Freeform 29"/>
            <p:cNvSpPr/>
            <p:nvPr/>
          </p:nvSpPr>
          <p:spPr>
            <a:xfrm>
              <a:off x="2271" y="0"/>
              <a:ext cx="4120973" cy="698500"/>
            </a:xfrm>
            <a:custGeom>
              <a:avLst/>
              <a:gdLst/>
              <a:ahLst/>
              <a:cxnLst/>
              <a:rect l="l" t="t" r="r" b="b"/>
              <a:pathLst>
                <a:path w="4120973" h="698500">
                  <a:moveTo>
                    <a:pt x="4117297" y="359474"/>
                  </a:moveTo>
                  <a:lnTo>
                    <a:pt x="3925993" y="688276"/>
                  </a:lnTo>
                  <a:cubicBezTo>
                    <a:pt x="3922310" y="694606"/>
                    <a:pt x="3915539" y="698500"/>
                    <a:pt x="3908217" y="698500"/>
                  </a:cubicBezTo>
                  <a:lnTo>
                    <a:pt x="212757" y="698500"/>
                  </a:lnTo>
                  <a:cubicBezTo>
                    <a:pt x="205434" y="698500"/>
                    <a:pt x="198663" y="694606"/>
                    <a:pt x="194981" y="688276"/>
                  </a:cubicBezTo>
                  <a:lnTo>
                    <a:pt x="3677" y="359474"/>
                  </a:lnTo>
                  <a:cubicBezTo>
                    <a:pt x="0" y="353154"/>
                    <a:pt x="0" y="345346"/>
                    <a:pt x="3677" y="339026"/>
                  </a:cubicBezTo>
                  <a:lnTo>
                    <a:pt x="194981" y="10224"/>
                  </a:lnTo>
                  <a:cubicBezTo>
                    <a:pt x="198663" y="3894"/>
                    <a:pt x="205434" y="0"/>
                    <a:pt x="212757" y="0"/>
                  </a:cubicBezTo>
                  <a:lnTo>
                    <a:pt x="3908217" y="0"/>
                  </a:lnTo>
                  <a:cubicBezTo>
                    <a:pt x="3915539" y="0"/>
                    <a:pt x="3922310" y="3894"/>
                    <a:pt x="3925993" y="10224"/>
                  </a:cubicBezTo>
                  <a:lnTo>
                    <a:pt x="4117297" y="339026"/>
                  </a:lnTo>
                  <a:cubicBezTo>
                    <a:pt x="4120973" y="345346"/>
                    <a:pt x="4120973" y="353154"/>
                    <a:pt x="4117297" y="359474"/>
                  </a:cubicBezTo>
                  <a:close/>
                </a:path>
              </a:pathLst>
            </a:custGeom>
            <a:solidFill>
              <a:srgbClr val="A3D1FD"/>
            </a:solidFill>
          </p:spPr>
          <p:txBody>
            <a:bodyPr/>
            <a:lstStyle/>
            <a:p>
              <a:endParaRPr lang="en-US"/>
            </a:p>
          </p:txBody>
        </p:sp>
        <p:sp>
          <p:nvSpPr>
            <p:cNvPr id="30" name="TextBox 30"/>
            <p:cNvSpPr txBox="1"/>
            <p:nvPr/>
          </p:nvSpPr>
          <p:spPr>
            <a:xfrm>
              <a:off x="114300" y="-38100"/>
              <a:ext cx="38969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6093037" y="-2499456"/>
            <a:ext cx="6101926" cy="4675162"/>
            <a:chOff x="0" y="0"/>
            <a:chExt cx="911668" cy="698500"/>
          </a:xfrm>
        </p:grpSpPr>
        <p:sp>
          <p:nvSpPr>
            <p:cNvPr id="32" name="Freeform 32"/>
            <p:cNvSpPr/>
            <p:nvPr/>
          </p:nvSpPr>
          <p:spPr>
            <a:xfrm>
              <a:off x="2436" y="0"/>
              <a:ext cx="906795" cy="698500"/>
            </a:xfrm>
            <a:custGeom>
              <a:avLst/>
              <a:gdLst/>
              <a:ahLst/>
              <a:cxnLst/>
              <a:rect l="l" t="t" r="r" b="b"/>
              <a:pathLst>
                <a:path w="906795" h="698500">
                  <a:moveTo>
                    <a:pt x="902851" y="360217"/>
                  </a:moveTo>
                  <a:lnTo>
                    <a:pt x="712413" y="687533"/>
                  </a:lnTo>
                  <a:cubicBezTo>
                    <a:pt x="708462" y="694323"/>
                    <a:pt x="701200" y="698500"/>
                    <a:pt x="693344" y="698500"/>
                  </a:cubicBezTo>
                  <a:lnTo>
                    <a:pt x="213452" y="698500"/>
                  </a:lnTo>
                  <a:cubicBezTo>
                    <a:pt x="205596" y="698500"/>
                    <a:pt x="198334" y="694323"/>
                    <a:pt x="194383" y="687533"/>
                  </a:cubicBezTo>
                  <a:lnTo>
                    <a:pt x="3945" y="360217"/>
                  </a:lnTo>
                  <a:cubicBezTo>
                    <a:pt x="0" y="353437"/>
                    <a:pt x="0" y="345063"/>
                    <a:pt x="3945" y="338283"/>
                  </a:cubicBezTo>
                  <a:lnTo>
                    <a:pt x="194383" y="10967"/>
                  </a:lnTo>
                  <a:cubicBezTo>
                    <a:pt x="198334" y="4177"/>
                    <a:pt x="205596" y="0"/>
                    <a:pt x="213452" y="0"/>
                  </a:cubicBezTo>
                  <a:lnTo>
                    <a:pt x="693344" y="0"/>
                  </a:lnTo>
                  <a:cubicBezTo>
                    <a:pt x="701200" y="0"/>
                    <a:pt x="708462" y="4177"/>
                    <a:pt x="712413" y="10967"/>
                  </a:cubicBezTo>
                  <a:lnTo>
                    <a:pt x="902851" y="338283"/>
                  </a:lnTo>
                  <a:cubicBezTo>
                    <a:pt x="906796" y="345063"/>
                    <a:pt x="906796" y="353437"/>
                    <a:pt x="902851" y="360217"/>
                  </a:cubicBezTo>
                  <a:close/>
                </a:path>
              </a:pathLst>
            </a:custGeom>
            <a:solidFill>
              <a:srgbClr val="A3D1FD"/>
            </a:solidFill>
          </p:spPr>
          <p:txBody>
            <a:bodyPr/>
            <a:lstStyle/>
            <a:p>
              <a:endParaRPr lang="en-US"/>
            </a:p>
          </p:txBody>
        </p:sp>
        <p:sp>
          <p:nvSpPr>
            <p:cNvPr id="33" name="TextBox 33"/>
            <p:cNvSpPr txBox="1"/>
            <p:nvPr/>
          </p:nvSpPr>
          <p:spPr>
            <a:xfrm>
              <a:off x="114300" y="-38100"/>
              <a:ext cx="683068" cy="736600"/>
            </a:xfrm>
            <a:prstGeom prst="rect">
              <a:avLst/>
            </a:prstGeom>
          </p:spPr>
          <p:txBody>
            <a:bodyPr lIns="50800" tIns="50800" rIns="50800" bIns="50800" rtlCol="0" anchor="ctr"/>
            <a:lstStyle/>
            <a:p>
              <a:pPr algn="ctr">
                <a:lnSpc>
                  <a:spcPts val="2659"/>
                </a:lnSpc>
                <a:spcBef>
                  <a:spcPct val="0"/>
                </a:spcBef>
              </a:pPr>
              <a:endParaRPr/>
            </a:p>
          </p:txBody>
        </p:sp>
      </p:grpSp>
      <p:sp>
        <p:nvSpPr>
          <p:cNvPr id="34" name="Freeform 34"/>
          <p:cNvSpPr/>
          <p:nvPr/>
        </p:nvSpPr>
        <p:spPr>
          <a:xfrm>
            <a:off x="2357465" y="5345326"/>
            <a:ext cx="1067690" cy="881439"/>
          </a:xfrm>
          <a:custGeom>
            <a:avLst/>
            <a:gdLst/>
            <a:ahLst/>
            <a:cxnLst/>
            <a:rect l="l" t="t" r="r" b="b"/>
            <a:pathLst>
              <a:path w="1067690" h="881439">
                <a:moveTo>
                  <a:pt x="0" y="0"/>
                </a:moveTo>
                <a:lnTo>
                  <a:pt x="1067691" y="0"/>
                </a:lnTo>
                <a:lnTo>
                  <a:pt x="1067691"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35" name="Freeform 35"/>
          <p:cNvSpPr/>
          <p:nvPr/>
        </p:nvSpPr>
        <p:spPr>
          <a:xfrm flipH="1">
            <a:off x="14862844" y="5345326"/>
            <a:ext cx="1067690" cy="881439"/>
          </a:xfrm>
          <a:custGeom>
            <a:avLst/>
            <a:gdLst/>
            <a:ahLst/>
            <a:cxnLst/>
            <a:rect l="l" t="t" r="r" b="b"/>
            <a:pathLst>
              <a:path w="1067690" h="881439">
                <a:moveTo>
                  <a:pt x="1067691" y="0"/>
                </a:moveTo>
                <a:lnTo>
                  <a:pt x="0" y="0"/>
                </a:lnTo>
                <a:lnTo>
                  <a:pt x="0" y="881439"/>
                </a:lnTo>
                <a:lnTo>
                  <a:pt x="1067691" y="881439"/>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36" name="Freeform 36"/>
          <p:cNvSpPr/>
          <p:nvPr/>
        </p:nvSpPr>
        <p:spPr>
          <a:xfrm>
            <a:off x="7261640" y="337618"/>
            <a:ext cx="3499150" cy="1382164"/>
          </a:xfrm>
          <a:custGeom>
            <a:avLst/>
            <a:gdLst/>
            <a:ahLst/>
            <a:cxnLst/>
            <a:rect l="l" t="t" r="r" b="b"/>
            <a:pathLst>
              <a:path w="3499150" h="1382164">
                <a:moveTo>
                  <a:pt x="0" y="0"/>
                </a:moveTo>
                <a:lnTo>
                  <a:pt x="3499150" y="0"/>
                </a:lnTo>
                <a:lnTo>
                  <a:pt x="3499150" y="1382164"/>
                </a:lnTo>
                <a:lnTo>
                  <a:pt x="0" y="1382164"/>
                </a:lnTo>
                <a:lnTo>
                  <a:pt x="0" y="0"/>
                </a:lnTo>
                <a:close/>
              </a:path>
            </a:pathLst>
          </a:custGeom>
          <a:blipFill>
            <a:blip r:embed="rId5"/>
            <a:stretch>
              <a:fillRect/>
            </a:stretch>
          </a:blipFill>
        </p:spPr>
        <p:txBody>
          <a:bodyPr/>
          <a:lstStyle/>
          <a:p>
            <a:endParaRPr lang="en-US"/>
          </a:p>
        </p:txBody>
      </p:sp>
      <p:sp>
        <p:nvSpPr>
          <p:cNvPr id="37" name="TextBox 37"/>
          <p:cNvSpPr txBox="1"/>
          <p:nvPr/>
        </p:nvSpPr>
        <p:spPr>
          <a:xfrm>
            <a:off x="4453027" y="5339032"/>
            <a:ext cx="9381945" cy="794692"/>
          </a:xfrm>
          <a:prstGeom prst="rect">
            <a:avLst/>
          </a:prstGeom>
        </p:spPr>
        <p:txBody>
          <a:bodyPr lIns="0" tIns="0" rIns="0" bIns="0" rtlCol="0" anchor="t">
            <a:spAutoFit/>
          </a:bodyPr>
          <a:lstStyle/>
          <a:p>
            <a:pPr algn="ctr">
              <a:lnSpc>
                <a:spcPts val="6598"/>
              </a:lnSpc>
              <a:spcBef>
                <a:spcPct val="0"/>
              </a:spcBef>
            </a:pPr>
            <a:r>
              <a:rPr lang="en-US" sz="4712" b="1">
                <a:solidFill>
                  <a:srgbClr val="004E72"/>
                </a:solidFill>
                <a:latin typeface="Serithai Expanded Bold"/>
                <a:ea typeface="Serithai Expanded Bold"/>
                <a:cs typeface="Serithai Expanded Bold"/>
                <a:sym typeface="Serithai Expanded Bold"/>
              </a:rPr>
              <a:t>FOR YOUR ATTENTION</a:t>
            </a:r>
          </a:p>
        </p:txBody>
      </p:sp>
      <p:sp>
        <p:nvSpPr>
          <p:cNvPr id="38" name="TextBox 38"/>
          <p:cNvSpPr txBox="1"/>
          <p:nvPr/>
        </p:nvSpPr>
        <p:spPr>
          <a:xfrm>
            <a:off x="4453027" y="6646970"/>
            <a:ext cx="9381945" cy="779381"/>
          </a:xfrm>
          <a:prstGeom prst="rect">
            <a:avLst/>
          </a:prstGeom>
        </p:spPr>
        <p:txBody>
          <a:bodyPr lIns="0" tIns="0" rIns="0" bIns="0" rtlCol="0" anchor="t">
            <a:spAutoFit/>
          </a:bodyPr>
          <a:lstStyle/>
          <a:p>
            <a:pPr algn="ctr">
              <a:lnSpc>
                <a:spcPts val="3045"/>
              </a:lnSpc>
            </a:pPr>
            <a:r>
              <a:rPr lang="en-US" sz="3600" dirty="0">
                <a:solidFill>
                  <a:srgbClr val="A3D1FD"/>
                </a:solidFill>
                <a:latin typeface="Open Sauce"/>
                <a:ea typeface="Open Sauce"/>
                <a:cs typeface="Open Sauce"/>
                <a:sym typeface="Open Sauce"/>
              </a:rPr>
              <a:t>We appreciate your interest in making our profession the best it can possibly be.</a:t>
            </a:r>
          </a:p>
        </p:txBody>
      </p:sp>
      <p:sp>
        <p:nvSpPr>
          <p:cNvPr id="39" name="TextBox 39"/>
          <p:cNvSpPr txBox="1"/>
          <p:nvPr/>
        </p:nvSpPr>
        <p:spPr>
          <a:xfrm>
            <a:off x="6395942" y="8657450"/>
            <a:ext cx="5496116" cy="428625"/>
          </a:xfrm>
          <a:prstGeom prst="rect">
            <a:avLst/>
          </a:prstGeom>
        </p:spPr>
        <p:txBody>
          <a:bodyPr lIns="0" tIns="0" rIns="0" bIns="0" rtlCol="0" anchor="t">
            <a:spAutoFit/>
          </a:bodyPr>
          <a:lstStyle/>
          <a:p>
            <a:pPr algn="ctr">
              <a:lnSpc>
                <a:spcPts val="3383"/>
              </a:lnSpc>
            </a:pPr>
            <a:r>
              <a:rPr lang="en-US" sz="2819">
                <a:solidFill>
                  <a:srgbClr val="A3D1FD"/>
                </a:solidFill>
                <a:latin typeface="Open Sauce"/>
                <a:ea typeface="Open Sauce"/>
                <a:cs typeface="Open Sauce"/>
                <a:sym typeface="Open Sauce"/>
              </a:rPr>
              <a:t>nata.org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9" r="-35663" b="-92343"/>
            </a:stretch>
          </a:blipFill>
        </p:spPr>
        <p:txBody>
          <a:bodyPr/>
          <a:lstStyle/>
          <a:p>
            <a:endParaRPr lang="en-US"/>
          </a:p>
        </p:txBody>
      </p:sp>
      <p:grpSp>
        <p:nvGrpSpPr>
          <p:cNvPr id="3" name="Group 3"/>
          <p:cNvGrpSpPr/>
          <p:nvPr/>
        </p:nvGrpSpPr>
        <p:grpSpPr>
          <a:xfrm rot="-7210721">
            <a:off x="-3200302" y="743585"/>
            <a:ext cx="16089292" cy="12455465"/>
            <a:chOff x="0" y="0"/>
            <a:chExt cx="4535909" cy="3511456"/>
          </a:xfrm>
        </p:grpSpPr>
        <p:sp>
          <p:nvSpPr>
            <p:cNvPr id="4" name="Freeform 4"/>
            <p:cNvSpPr/>
            <p:nvPr/>
          </p:nvSpPr>
          <p:spPr>
            <a:xfrm>
              <a:off x="186" y="0"/>
              <a:ext cx="4535537" cy="3511457"/>
            </a:xfrm>
            <a:custGeom>
              <a:avLst/>
              <a:gdLst/>
              <a:ahLst/>
              <a:cxnLst/>
              <a:rect l="l" t="t" r="r" b="b"/>
              <a:pathLst>
                <a:path w="4535537" h="3511457">
                  <a:moveTo>
                    <a:pt x="4535169" y="1760508"/>
                  </a:moveTo>
                  <a:lnTo>
                    <a:pt x="4333075" y="3506677"/>
                  </a:lnTo>
                  <a:cubicBezTo>
                    <a:pt x="4332760" y="3509401"/>
                    <a:pt x="4330453" y="3511457"/>
                    <a:pt x="4327711" y="3511457"/>
                  </a:cubicBezTo>
                  <a:lnTo>
                    <a:pt x="207826" y="3511457"/>
                  </a:lnTo>
                  <a:cubicBezTo>
                    <a:pt x="205083" y="3511457"/>
                    <a:pt x="202776" y="3509401"/>
                    <a:pt x="202461" y="3506677"/>
                  </a:cubicBezTo>
                  <a:lnTo>
                    <a:pt x="367" y="1760508"/>
                  </a:lnTo>
                  <a:cubicBezTo>
                    <a:pt x="0" y="1757332"/>
                    <a:pt x="0" y="1754124"/>
                    <a:pt x="367" y="1750948"/>
                  </a:cubicBezTo>
                  <a:lnTo>
                    <a:pt x="202461" y="4780"/>
                  </a:lnTo>
                  <a:cubicBezTo>
                    <a:pt x="202776" y="2056"/>
                    <a:pt x="205083" y="0"/>
                    <a:pt x="207826" y="0"/>
                  </a:cubicBezTo>
                  <a:lnTo>
                    <a:pt x="4327711" y="0"/>
                  </a:lnTo>
                  <a:cubicBezTo>
                    <a:pt x="4330453" y="0"/>
                    <a:pt x="4332760" y="2056"/>
                    <a:pt x="4333075" y="4780"/>
                  </a:cubicBezTo>
                  <a:lnTo>
                    <a:pt x="4535169" y="1750948"/>
                  </a:lnTo>
                  <a:cubicBezTo>
                    <a:pt x="4535537" y="1754124"/>
                    <a:pt x="4535537" y="1757332"/>
                    <a:pt x="4535169" y="1760508"/>
                  </a:cubicBezTo>
                  <a:close/>
                </a:path>
              </a:pathLst>
            </a:custGeom>
            <a:solidFill>
              <a:srgbClr val="000000"/>
            </a:solidFill>
          </p:spPr>
          <p:txBody>
            <a:bodyPr/>
            <a:lstStyle/>
            <a:p>
              <a:endParaRPr lang="en-US"/>
            </a:p>
          </p:txBody>
        </p:sp>
        <p:sp>
          <p:nvSpPr>
            <p:cNvPr id="5" name="TextBox 5"/>
            <p:cNvSpPr txBox="1"/>
            <p:nvPr/>
          </p:nvSpPr>
          <p:spPr>
            <a:xfrm>
              <a:off x="114300" y="-38100"/>
              <a:ext cx="4307309" cy="354955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592809" y="-576229"/>
            <a:ext cx="16089292" cy="2477645"/>
            <a:chOff x="0" y="0"/>
            <a:chExt cx="4535909" cy="698500"/>
          </a:xfrm>
        </p:grpSpPr>
        <p:sp>
          <p:nvSpPr>
            <p:cNvPr id="7" name="Freeform 7"/>
            <p:cNvSpPr/>
            <p:nvPr/>
          </p:nvSpPr>
          <p:spPr>
            <a:xfrm>
              <a:off x="924" y="0"/>
              <a:ext cx="4534060" cy="698500"/>
            </a:xfrm>
            <a:custGeom>
              <a:avLst/>
              <a:gdLst/>
              <a:ahLst/>
              <a:cxnLst/>
              <a:rect l="l" t="t" r="r" b="b"/>
              <a:pathLst>
                <a:path w="4534060" h="698500">
                  <a:moveTo>
                    <a:pt x="4532564" y="353409"/>
                  </a:moveTo>
                  <a:lnTo>
                    <a:pt x="4334204" y="694341"/>
                  </a:lnTo>
                  <a:cubicBezTo>
                    <a:pt x="4332706" y="696916"/>
                    <a:pt x="4329952" y="698500"/>
                    <a:pt x="4326973" y="698500"/>
                  </a:cubicBezTo>
                  <a:lnTo>
                    <a:pt x="207088" y="698500"/>
                  </a:lnTo>
                  <a:cubicBezTo>
                    <a:pt x="204109" y="698500"/>
                    <a:pt x="201354" y="696916"/>
                    <a:pt x="199856" y="694341"/>
                  </a:cubicBezTo>
                  <a:lnTo>
                    <a:pt x="1496" y="353409"/>
                  </a:lnTo>
                  <a:cubicBezTo>
                    <a:pt x="0" y="350838"/>
                    <a:pt x="0" y="347662"/>
                    <a:pt x="1496" y="345091"/>
                  </a:cubicBezTo>
                  <a:lnTo>
                    <a:pt x="199856" y="4159"/>
                  </a:lnTo>
                  <a:cubicBezTo>
                    <a:pt x="201354" y="1584"/>
                    <a:pt x="204109" y="0"/>
                    <a:pt x="207088" y="0"/>
                  </a:cubicBezTo>
                  <a:lnTo>
                    <a:pt x="4326973" y="0"/>
                  </a:lnTo>
                  <a:cubicBezTo>
                    <a:pt x="4329952" y="0"/>
                    <a:pt x="4332706" y="1584"/>
                    <a:pt x="4334204" y="4159"/>
                  </a:cubicBezTo>
                  <a:lnTo>
                    <a:pt x="4532564" y="345091"/>
                  </a:lnTo>
                  <a:cubicBezTo>
                    <a:pt x="4534060" y="347662"/>
                    <a:pt x="4534060" y="350838"/>
                    <a:pt x="4532564" y="353409"/>
                  </a:cubicBezTo>
                  <a:close/>
                </a:path>
              </a:pathLst>
            </a:custGeom>
            <a:solidFill>
              <a:srgbClr val="000000"/>
            </a:solidFill>
          </p:spPr>
          <p:txBody>
            <a:bodyPr/>
            <a:lstStyle/>
            <a:p>
              <a:endParaRPr lang="en-US"/>
            </a:p>
          </p:txBody>
        </p:sp>
        <p:sp>
          <p:nvSpPr>
            <p:cNvPr id="8" name="TextBox 8"/>
            <p:cNvSpPr txBox="1"/>
            <p:nvPr/>
          </p:nvSpPr>
          <p:spPr>
            <a:xfrm>
              <a:off x="114300" y="-38100"/>
              <a:ext cx="430730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6214299" y="2791209"/>
            <a:ext cx="16089292" cy="2477645"/>
            <a:chOff x="0" y="0"/>
            <a:chExt cx="4535909" cy="698500"/>
          </a:xfrm>
        </p:grpSpPr>
        <p:sp>
          <p:nvSpPr>
            <p:cNvPr id="10" name="Freeform 10"/>
            <p:cNvSpPr/>
            <p:nvPr/>
          </p:nvSpPr>
          <p:spPr>
            <a:xfrm>
              <a:off x="924" y="0"/>
              <a:ext cx="4534060" cy="698500"/>
            </a:xfrm>
            <a:custGeom>
              <a:avLst/>
              <a:gdLst/>
              <a:ahLst/>
              <a:cxnLst/>
              <a:rect l="l" t="t" r="r" b="b"/>
              <a:pathLst>
                <a:path w="4534060" h="698500">
                  <a:moveTo>
                    <a:pt x="4532564" y="353409"/>
                  </a:moveTo>
                  <a:lnTo>
                    <a:pt x="4334204" y="694341"/>
                  </a:lnTo>
                  <a:cubicBezTo>
                    <a:pt x="4332706" y="696916"/>
                    <a:pt x="4329952" y="698500"/>
                    <a:pt x="4326973" y="698500"/>
                  </a:cubicBezTo>
                  <a:lnTo>
                    <a:pt x="207088" y="698500"/>
                  </a:lnTo>
                  <a:cubicBezTo>
                    <a:pt x="204109" y="698500"/>
                    <a:pt x="201354" y="696916"/>
                    <a:pt x="199856" y="694341"/>
                  </a:cubicBezTo>
                  <a:lnTo>
                    <a:pt x="1496" y="353409"/>
                  </a:lnTo>
                  <a:cubicBezTo>
                    <a:pt x="0" y="350838"/>
                    <a:pt x="0" y="347662"/>
                    <a:pt x="1496" y="345091"/>
                  </a:cubicBezTo>
                  <a:lnTo>
                    <a:pt x="199856" y="4159"/>
                  </a:lnTo>
                  <a:cubicBezTo>
                    <a:pt x="201354" y="1584"/>
                    <a:pt x="204109" y="0"/>
                    <a:pt x="207088" y="0"/>
                  </a:cubicBezTo>
                  <a:lnTo>
                    <a:pt x="4326973" y="0"/>
                  </a:lnTo>
                  <a:cubicBezTo>
                    <a:pt x="4329952" y="0"/>
                    <a:pt x="4332706" y="1584"/>
                    <a:pt x="4334204" y="4159"/>
                  </a:cubicBezTo>
                  <a:lnTo>
                    <a:pt x="4532564" y="345091"/>
                  </a:lnTo>
                  <a:cubicBezTo>
                    <a:pt x="4534060" y="347662"/>
                    <a:pt x="4534060" y="350838"/>
                    <a:pt x="4532564" y="353409"/>
                  </a:cubicBezTo>
                  <a:close/>
                </a:path>
              </a:pathLst>
            </a:custGeom>
            <a:solidFill>
              <a:srgbClr val="000000"/>
            </a:solidFill>
          </p:spPr>
          <p:txBody>
            <a:bodyPr/>
            <a:lstStyle/>
            <a:p>
              <a:endParaRPr lang="en-US"/>
            </a:p>
          </p:txBody>
        </p:sp>
        <p:sp>
          <p:nvSpPr>
            <p:cNvPr id="11" name="TextBox 11"/>
            <p:cNvSpPr txBox="1"/>
            <p:nvPr/>
          </p:nvSpPr>
          <p:spPr>
            <a:xfrm>
              <a:off x="114300" y="-38100"/>
              <a:ext cx="430730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0721">
            <a:off x="11947978" y="2021633"/>
            <a:ext cx="10402778" cy="2322182"/>
            <a:chOff x="0" y="0"/>
            <a:chExt cx="3129100" cy="698500"/>
          </a:xfrm>
        </p:grpSpPr>
        <p:sp>
          <p:nvSpPr>
            <p:cNvPr id="13" name="Freeform 13"/>
            <p:cNvSpPr/>
            <p:nvPr/>
          </p:nvSpPr>
          <p:spPr>
            <a:xfrm>
              <a:off x="1429" y="0"/>
              <a:ext cx="3126242" cy="698500"/>
            </a:xfrm>
            <a:custGeom>
              <a:avLst/>
              <a:gdLst/>
              <a:ahLst/>
              <a:cxnLst/>
              <a:rect l="l" t="t" r="r" b="b"/>
              <a:pathLst>
                <a:path w="3126242" h="698500">
                  <a:moveTo>
                    <a:pt x="3123929" y="355683"/>
                  </a:moveTo>
                  <a:lnTo>
                    <a:pt x="2928214" y="692067"/>
                  </a:lnTo>
                  <a:cubicBezTo>
                    <a:pt x="2925897" y="696050"/>
                    <a:pt x="2921637" y="698500"/>
                    <a:pt x="2917029" y="698500"/>
                  </a:cubicBezTo>
                  <a:lnTo>
                    <a:pt x="209213" y="698500"/>
                  </a:lnTo>
                  <a:cubicBezTo>
                    <a:pt x="204606" y="698500"/>
                    <a:pt x="200346" y="696050"/>
                    <a:pt x="198028" y="692067"/>
                  </a:cubicBezTo>
                  <a:lnTo>
                    <a:pt x="2314" y="355683"/>
                  </a:lnTo>
                  <a:cubicBezTo>
                    <a:pt x="0" y="351706"/>
                    <a:pt x="0" y="346794"/>
                    <a:pt x="2314" y="342817"/>
                  </a:cubicBezTo>
                  <a:lnTo>
                    <a:pt x="198028" y="6433"/>
                  </a:lnTo>
                  <a:cubicBezTo>
                    <a:pt x="200346" y="2450"/>
                    <a:pt x="204606" y="0"/>
                    <a:pt x="209213" y="0"/>
                  </a:cubicBezTo>
                  <a:lnTo>
                    <a:pt x="2917029" y="0"/>
                  </a:lnTo>
                  <a:cubicBezTo>
                    <a:pt x="2921637" y="0"/>
                    <a:pt x="2925897" y="2450"/>
                    <a:pt x="2928214" y="6433"/>
                  </a:cubicBezTo>
                  <a:lnTo>
                    <a:pt x="3123929" y="342817"/>
                  </a:lnTo>
                  <a:cubicBezTo>
                    <a:pt x="3126242" y="346794"/>
                    <a:pt x="3126242" y="351706"/>
                    <a:pt x="3123929" y="355683"/>
                  </a:cubicBezTo>
                  <a:close/>
                </a:path>
              </a:pathLst>
            </a:custGeom>
            <a:solidFill>
              <a:srgbClr val="89B7E2"/>
            </a:solidFill>
          </p:spPr>
          <p:txBody>
            <a:bodyPr/>
            <a:lstStyle/>
            <a:p>
              <a:endParaRPr lang="en-US"/>
            </a:p>
          </p:txBody>
        </p:sp>
        <p:sp>
          <p:nvSpPr>
            <p:cNvPr id="14" name="TextBox 14"/>
            <p:cNvSpPr txBox="1"/>
            <p:nvPr/>
          </p:nvSpPr>
          <p:spPr>
            <a:xfrm>
              <a:off x="114300" y="-38100"/>
              <a:ext cx="29005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7210721">
            <a:off x="13680049" y="-1129668"/>
            <a:ext cx="5303887" cy="1240810"/>
            <a:chOff x="0" y="0"/>
            <a:chExt cx="2985763" cy="698500"/>
          </a:xfrm>
        </p:grpSpPr>
        <p:sp>
          <p:nvSpPr>
            <p:cNvPr id="16" name="Freeform 16"/>
            <p:cNvSpPr/>
            <p:nvPr/>
          </p:nvSpPr>
          <p:spPr>
            <a:xfrm>
              <a:off x="2803" y="0"/>
              <a:ext cx="2980157" cy="698500"/>
            </a:xfrm>
            <a:custGeom>
              <a:avLst/>
              <a:gdLst/>
              <a:ahLst/>
              <a:cxnLst/>
              <a:rect l="l" t="t" r="r" b="b"/>
              <a:pathLst>
                <a:path w="2980157" h="698500">
                  <a:moveTo>
                    <a:pt x="2975619" y="361867"/>
                  </a:moveTo>
                  <a:lnTo>
                    <a:pt x="2787100" y="685883"/>
                  </a:lnTo>
                  <a:cubicBezTo>
                    <a:pt x="2782555" y="693695"/>
                    <a:pt x="2774200" y="698500"/>
                    <a:pt x="2765163" y="698500"/>
                  </a:cubicBezTo>
                  <a:lnTo>
                    <a:pt x="214994" y="698500"/>
                  </a:lnTo>
                  <a:cubicBezTo>
                    <a:pt x="205957" y="698500"/>
                    <a:pt x="197601" y="693695"/>
                    <a:pt x="193056" y="685883"/>
                  </a:cubicBezTo>
                  <a:lnTo>
                    <a:pt x="4538" y="361867"/>
                  </a:lnTo>
                  <a:cubicBezTo>
                    <a:pt x="0" y="354068"/>
                    <a:pt x="0" y="344432"/>
                    <a:pt x="4538" y="336633"/>
                  </a:cubicBezTo>
                  <a:lnTo>
                    <a:pt x="193056" y="12617"/>
                  </a:lnTo>
                  <a:cubicBezTo>
                    <a:pt x="197601" y="4805"/>
                    <a:pt x="205957" y="0"/>
                    <a:pt x="214994" y="0"/>
                  </a:cubicBezTo>
                  <a:lnTo>
                    <a:pt x="2765163" y="0"/>
                  </a:lnTo>
                  <a:cubicBezTo>
                    <a:pt x="2774200" y="0"/>
                    <a:pt x="2782555" y="4805"/>
                    <a:pt x="2787100" y="12617"/>
                  </a:cubicBezTo>
                  <a:lnTo>
                    <a:pt x="2975619" y="336633"/>
                  </a:lnTo>
                  <a:cubicBezTo>
                    <a:pt x="2980157" y="344432"/>
                    <a:pt x="2980157" y="354068"/>
                    <a:pt x="2975619" y="361867"/>
                  </a:cubicBezTo>
                  <a:close/>
                </a:path>
              </a:pathLst>
            </a:custGeom>
            <a:solidFill>
              <a:srgbClr val="89B7E2"/>
            </a:solidFill>
          </p:spPr>
          <p:txBody>
            <a:bodyPr/>
            <a:lstStyle/>
            <a:p>
              <a:endParaRPr lang="en-US"/>
            </a:p>
          </p:txBody>
        </p:sp>
        <p:sp>
          <p:nvSpPr>
            <p:cNvPr id="17" name="TextBox 17"/>
            <p:cNvSpPr txBox="1"/>
            <p:nvPr/>
          </p:nvSpPr>
          <p:spPr>
            <a:xfrm>
              <a:off x="114300" y="-38100"/>
              <a:ext cx="2757163" cy="7366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7050142" y="4262061"/>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9" name="Freeform 19"/>
          <p:cNvSpPr/>
          <p:nvPr/>
        </p:nvSpPr>
        <p:spPr>
          <a:xfrm>
            <a:off x="9706090" y="3914394"/>
            <a:ext cx="8108899" cy="5405933"/>
          </a:xfrm>
          <a:custGeom>
            <a:avLst/>
            <a:gdLst/>
            <a:ahLst/>
            <a:cxnLst/>
            <a:rect l="l" t="t" r="r" b="b"/>
            <a:pathLst>
              <a:path w="8108899" h="5405933">
                <a:moveTo>
                  <a:pt x="0" y="0"/>
                </a:moveTo>
                <a:lnTo>
                  <a:pt x="8108899" y="0"/>
                </a:lnTo>
                <a:lnTo>
                  <a:pt x="8108899" y="5405933"/>
                </a:lnTo>
                <a:lnTo>
                  <a:pt x="0" y="5405933"/>
                </a:lnTo>
                <a:lnTo>
                  <a:pt x="0" y="0"/>
                </a:lnTo>
                <a:close/>
              </a:path>
            </a:pathLst>
          </a:custGeom>
          <a:blipFill>
            <a:blip r:embed="rId5"/>
            <a:stretch>
              <a:fillRect t="-7083" r="-7083"/>
            </a:stretch>
          </a:blipFill>
        </p:spPr>
        <p:txBody>
          <a:bodyPr/>
          <a:lstStyle/>
          <a:p>
            <a:endParaRPr lang="en-US"/>
          </a:p>
        </p:txBody>
      </p:sp>
      <p:grpSp>
        <p:nvGrpSpPr>
          <p:cNvPr id="20" name="Group 20"/>
          <p:cNvGrpSpPr/>
          <p:nvPr/>
        </p:nvGrpSpPr>
        <p:grpSpPr>
          <a:xfrm>
            <a:off x="319230" y="9420909"/>
            <a:ext cx="2191870" cy="528165"/>
            <a:chOff x="0" y="0"/>
            <a:chExt cx="2898754" cy="698500"/>
          </a:xfrm>
        </p:grpSpPr>
        <p:sp>
          <p:nvSpPr>
            <p:cNvPr id="21" name="Freeform 21"/>
            <p:cNvSpPr/>
            <p:nvPr/>
          </p:nvSpPr>
          <p:spPr>
            <a:xfrm>
              <a:off x="3391" y="0"/>
              <a:ext cx="2891971" cy="698500"/>
            </a:xfrm>
            <a:custGeom>
              <a:avLst/>
              <a:gdLst/>
              <a:ahLst/>
              <a:cxnLst/>
              <a:rect l="l" t="t" r="r" b="b"/>
              <a:pathLst>
                <a:path w="2891971" h="698500">
                  <a:moveTo>
                    <a:pt x="2886481" y="364515"/>
                  </a:moveTo>
                  <a:lnTo>
                    <a:pt x="2701044" y="683235"/>
                  </a:lnTo>
                  <a:cubicBezTo>
                    <a:pt x="2695545" y="692686"/>
                    <a:pt x="2685436" y="698500"/>
                    <a:pt x="2674502" y="698500"/>
                  </a:cubicBezTo>
                  <a:lnTo>
                    <a:pt x="217470" y="698500"/>
                  </a:lnTo>
                  <a:cubicBezTo>
                    <a:pt x="206536" y="698500"/>
                    <a:pt x="196426" y="692686"/>
                    <a:pt x="190928" y="683235"/>
                  </a:cubicBezTo>
                  <a:lnTo>
                    <a:pt x="5490" y="364515"/>
                  </a:lnTo>
                  <a:cubicBezTo>
                    <a:pt x="0" y="355079"/>
                    <a:pt x="0" y="343421"/>
                    <a:pt x="5490" y="333985"/>
                  </a:cubicBezTo>
                  <a:lnTo>
                    <a:pt x="190928" y="15265"/>
                  </a:lnTo>
                  <a:cubicBezTo>
                    <a:pt x="196426" y="5814"/>
                    <a:pt x="206536" y="0"/>
                    <a:pt x="217470" y="0"/>
                  </a:cubicBezTo>
                  <a:lnTo>
                    <a:pt x="2674502" y="0"/>
                  </a:lnTo>
                  <a:cubicBezTo>
                    <a:pt x="2685436" y="0"/>
                    <a:pt x="2695545" y="5814"/>
                    <a:pt x="2701044" y="15265"/>
                  </a:cubicBezTo>
                  <a:lnTo>
                    <a:pt x="2886481" y="333985"/>
                  </a:lnTo>
                  <a:cubicBezTo>
                    <a:pt x="2891971" y="343421"/>
                    <a:pt x="2891971" y="355079"/>
                    <a:pt x="2886481" y="364515"/>
                  </a:cubicBezTo>
                  <a:close/>
                </a:path>
              </a:pathLst>
            </a:custGeom>
            <a:solidFill>
              <a:srgbClr val="000000"/>
            </a:solidFill>
          </p:spPr>
          <p:txBody>
            <a:bodyPr/>
            <a:lstStyle/>
            <a:p>
              <a:endParaRPr lang="en-US"/>
            </a:p>
          </p:txBody>
        </p:sp>
        <p:sp>
          <p:nvSpPr>
            <p:cNvPr id="22" name="TextBox 22"/>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287762" y="7310097"/>
            <a:ext cx="2254808" cy="1937725"/>
            <a:chOff x="0" y="0"/>
            <a:chExt cx="812800" cy="698500"/>
          </a:xfrm>
        </p:grpSpPr>
        <p:sp>
          <p:nvSpPr>
            <p:cNvPr id="24" name="Freeform 24"/>
            <p:cNvSpPr/>
            <p:nvPr/>
          </p:nvSpPr>
          <p:spPr>
            <a:xfrm>
              <a:off x="10549" y="0"/>
              <a:ext cx="791702" cy="698500"/>
            </a:xfrm>
            <a:custGeom>
              <a:avLst/>
              <a:gdLst/>
              <a:ahLst/>
              <a:cxnLst/>
              <a:rect l="l" t="t" r="r" b="b"/>
              <a:pathLst>
                <a:path w="791702" h="698500">
                  <a:moveTo>
                    <a:pt x="774624" y="396734"/>
                  </a:moveTo>
                  <a:lnTo>
                    <a:pt x="626678" y="651016"/>
                  </a:lnTo>
                  <a:cubicBezTo>
                    <a:pt x="609574" y="680414"/>
                    <a:pt x="578127" y="698500"/>
                    <a:pt x="544115" y="698500"/>
                  </a:cubicBezTo>
                  <a:lnTo>
                    <a:pt x="247587" y="698500"/>
                  </a:lnTo>
                  <a:cubicBezTo>
                    <a:pt x="213575" y="698500"/>
                    <a:pt x="182128" y="680414"/>
                    <a:pt x="165024" y="651016"/>
                  </a:cubicBezTo>
                  <a:lnTo>
                    <a:pt x="17078" y="396734"/>
                  </a:lnTo>
                  <a:cubicBezTo>
                    <a:pt x="0" y="367381"/>
                    <a:pt x="0" y="331119"/>
                    <a:pt x="17078" y="301766"/>
                  </a:cubicBezTo>
                  <a:lnTo>
                    <a:pt x="165024" y="47484"/>
                  </a:lnTo>
                  <a:cubicBezTo>
                    <a:pt x="182128" y="18086"/>
                    <a:pt x="213575" y="0"/>
                    <a:pt x="247587" y="0"/>
                  </a:cubicBezTo>
                  <a:lnTo>
                    <a:pt x="544115" y="0"/>
                  </a:lnTo>
                  <a:cubicBezTo>
                    <a:pt x="578127" y="0"/>
                    <a:pt x="609574" y="18086"/>
                    <a:pt x="626678" y="47484"/>
                  </a:cubicBezTo>
                  <a:lnTo>
                    <a:pt x="774624" y="301766"/>
                  </a:lnTo>
                  <a:cubicBezTo>
                    <a:pt x="791702" y="331119"/>
                    <a:pt x="791702" y="367381"/>
                    <a:pt x="774624" y="396734"/>
                  </a:cubicBezTo>
                  <a:close/>
                </a:path>
              </a:pathLst>
            </a:custGeom>
            <a:solidFill>
              <a:srgbClr val="000000"/>
            </a:solidFill>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474466" y="7470546"/>
            <a:ext cx="1873682" cy="1616827"/>
            <a:chOff x="0" y="0"/>
            <a:chExt cx="809466" cy="698500"/>
          </a:xfrm>
        </p:grpSpPr>
        <p:sp>
          <p:nvSpPr>
            <p:cNvPr id="27" name="Freeform 27"/>
            <p:cNvSpPr/>
            <p:nvPr/>
          </p:nvSpPr>
          <p:spPr>
            <a:xfrm>
              <a:off x="12695" y="0"/>
              <a:ext cx="784076" cy="698500"/>
            </a:xfrm>
            <a:custGeom>
              <a:avLst/>
              <a:gdLst/>
              <a:ahLst/>
              <a:cxnLst/>
              <a:rect l="l" t="t" r="r" b="b"/>
              <a:pathLst>
                <a:path w="784076" h="698500">
                  <a:moveTo>
                    <a:pt x="763525" y="406393"/>
                  </a:moveTo>
                  <a:lnTo>
                    <a:pt x="626818" y="641357"/>
                  </a:lnTo>
                  <a:cubicBezTo>
                    <a:pt x="606234" y="676736"/>
                    <a:pt x="568391" y="698500"/>
                    <a:pt x="527461" y="698500"/>
                  </a:cubicBezTo>
                  <a:lnTo>
                    <a:pt x="256616" y="698500"/>
                  </a:lnTo>
                  <a:cubicBezTo>
                    <a:pt x="215685" y="698500"/>
                    <a:pt x="177842" y="676736"/>
                    <a:pt x="157258" y="641357"/>
                  </a:cubicBezTo>
                  <a:lnTo>
                    <a:pt x="20552" y="406393"/>
                  </a:lnTo>
                  <a:cubicBezTo>
                    <a:pt x="0" y="371069"/>
                    <a:pt x="0" y="327431"/>
                    <a:pt x="20552" y="292107"/>
                  </a:cubicBezTo>
                  <a:lnTo>
                    <a:pt x="157258" y="57143"/>
                  </a:lnTo>
                  <a:cubicBezTo>
                    <a:pt x="177842" y="21764"/>
                    <a:pt x="215685" y="0"/>
                    <a:pt x="256616" y="0"/>
                  </a:cubicBezTo>
                  <a:lnTo>
                    <a:pt x="527461" y="0"/>
                  </a:lnTo>
                  <a:cubicBezTo>
                    <a:pt x="568391" y="0"/>
                    <a:pt x="606234" y="21764"/>
                    <a:pt x="626818" y="57143"/>
                  </a:cubicBezTo>
                  <a:lnTo>
                    <a:pt x="763525" y="292107"/>
                  </a:lnTo>
                  <a:cubicBezTo>
                    <a:pt x="784076" y="327431"/>
                    <a:pt x="784076" y="371069"/>
                    <a:pt x="763525" y="40639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8" name="TextBox 28"/>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29" name="Freeform 29"/>
          <p:cNvSpPr/>
          <p:nvPr/>
        </p:nvSpPr>
        <p:spPr>
          <a:xfrm>
            <a:off x="934246" y="7798040"/>
            <a:ext cx="961838" cy="961838"/>
          </a:xfrm>
          <a:custGeom>
            <a:avLst/>
            <a:gdLst/>
            <a:ahLst/>
            <a:cxnLst/>
            <a:rect l="l" t="t" r="r" b="b"/>
            <a:pathLst>
              <a:path w="961838" h="961838">
                <a:moveTo>
                  <a:pt x="0" y="0"/>
                </a:moveTo>
                <a:lnTo>
                  <a:pt x="961838" y="0"/>
                </a:lnTo>
                <a:lnTo>
                  <a:pt x="961838" y="961838"/>
                </a:lnTo>
                <a:lnTo>
                  <a:pt x="0" y="9618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a:off x="12983767" y="-71225"/>
            <a:ext cx="5304233" cy="3569465"/>
          </a:xfrm>
          <a:custGeom>
            <a:avLst/>
            <a:gdLst/>
            <a:ahLst/>
            <a:cxnLst/>
            <a:rect l="l" t="t" r="r" b="b"/>
            <a:pathLst>
              <a:path w="5304233" h="3569465">
                <a:moveTo>
                  <a:pt x="0" y="0"/>
                </a:moveTo>
                <a:lnTo>
                  <a:pt x="5304233" y="0"/>
                </a:lnTo>
                <a:lnTo>
                  <a:pt x="5304233" y="3569465"/>
                </a:lnTo>
                <a:lnTo>
                  <a:pt x="0" y="3569465"/>
                </a:lnTo>
                <a:lnTo>
                  <a:pt x="0" y="0"/>
                </a:lnTo>
                <a:close/>
              </a:path>
            </a:pathLst>
          </a:custGeom>
          <a:blipFill>
            <a:blip r:embed="rId8"/>
            <a:stretch>
              <a:fillRect l="-1217" t="-1294" r="-1217"/>
            </a:stretch>
          </a:blipFill>
        </p:spPr>
        <p:txBody>
          <a:bodyPr/>
          <a:lstStyle/>
          <a:p>
            <a:endParaRPr lang="en-US"/>
          </a:p>
        </p:txBody>
      </p:sp>
      <p:sp>
        <p:nvSpPr>
          <p:cNvPr id="31" name="Freeform 31"/>
          <p:cNvSpPr/>
          <p:nvPr/>
        </p:nvSpPr>
        <p:spPr>
          <a:xfrm>
            <a:off x="0" y="0"/>
            <a:ext cx="4370524" cy="3498240"/>
          </a:xfrm>
          <a:custGeom>
            <a:avLst/>
            <a:gdLst/>
            <a:ahLst/>
            <a:cxnLst/>
            <a:rect l="l" t="t" r="r" b="b"/>
            <a:pathLst>
              <a:path w="4370524" h="3498240">
                <a:moveTo>
                  <a:pt x="0" y="0"/>
                </a:moveTo>
                <a:lnTo>
                  <a:pt x="4370524" y="0"/>
                </a:lnTo>
                <a:lnTo>
                  <a:pt x="4370524" y="3498240"/>
                </a:lnTo>
                <a:lnTo>
                  <a:pt x="0" y="3498240"/>
                </a:lnTo>
                <a:lnTo>
                  <a:pt x="0" y="0"/>
                </a:lnTo>
                <a:close/>
              </a:path>
            </a:pathLst>
          </a:custGeom>
          <a:blipFill>
            <a:blip r:embed="rId9"/>
            <a:stretch>
              <a:fillRect/>
            </a:stretch>
          </a:blipFill>
        </p:spPr>
        <p:txBody>
          <a:bodyPr/>
          <a:lstStyle/>
          <a:p>
            <a:endParaRPr lang="en-US"/>
          </a:p>
        </p:txBody>
      </p:sp>
      <p:sp>
        <p:nvSpPr>
          <p:cNvPr id="32" name="Freeform 32"/>
          <p:cNvSpPr/>
          <p:nvPr/>
        </p:nvSpPr>
        <p:spPr>
          <a:xfrm>
            <a:off x="4277724" y="-71225"/>
            <a:ext cx="5428366" cy="3618911"/>
          </a:xfrm>
          <a:custGeom>
            <a:avLst/>
            <a:gdLst/>
            <a:ahLst/>
            <a:cxnLst/>
            <a:rect l="l" t="t" r="r" b="b"/>
            <a:pathLst>
              <a:path w="5428366" h="3618911">
                <a:moveTo>
                  <a:pt x="0" y="0"/>
                </a:moveTo>
                <a:lnTo>
                  <a:pt x="5428366" y="0"/>
                </a:lnTo>
                <a:lnTo>
                  <a:pt x="5428366" y="3618911"/>
                </a:lnTo>
                <a:lnTo>
                  <a:pt x="0" y="3618911"/>
                </a:lnTo>
                <a:lnTo>
                  <a:pt x="0" y="0"/>
                </a:lnTo>
                <a:close/>
              </a:path>
            </a:pathLst>
          </a:custGeom>
          <a:blipFill>
            <a:blip r:embed="rId10"/>
            <a:stretch>
              <a:fillRect/>
            </a:stretch>
          </a:blipFill>
        </p:spPr>
        <p:txBody>
          <a:bodyPr/>
          <a:lstStyle/>
          <a:p>
            <a:endParaRPr lang="en-US"/>
          </a:p>
        </p:txBody>
      </p:sp>
      <p:sp>
        <p:nvSpPr>
          <p:cNvPr id="33" name="Freeform 33"/>
          <p:cNvSpPr/>
          <p:nvPr/>
        </p:nvSpPr>
        <p:spPr>
          <a:xfrm>
            <a:off x="9040422" y="7527464"/>
            <a:ext cx="2436872" cy="2911146"/>
          </a:xfrm>
          <a:custGeom>
            <a:avLst/>
            <a:gdLst/>
            <a:ahLst/>
            <a:cxnLst/>
            <a:rect l="l" t="t" r="r" b="b"/>
            <a:pathLst>
              <a:path w="2436872" h="2911146">
                <a:moveTo>
                  <a:pt x="0" y="0"/>
                </a:moveTo>
                <a:lnTo>
                  <a:pt x="2436872" y="0"/>
                </a:lnTo>
                <a:lnTo>
                  <a:pt x="2436872" y="2911146"/>
                </a:lnTo>
                <a:lnTo>
                  <a:pt x="0" y="2911146"/>
                </a:lnTo>
                <a:lnTo>
                  <a:pt x="0" y="0"/>
                </a:lnTo>
                <a:close/>
              </a:path>
            </a:pathLst>
          </a:custGeom>
          <a:blipFill>
            <a:blip r:embed="rId11"/>
            <a:stretch>
              <a:fillRect/>
            </a:stretch>
          </a:blipFill>
        </p:spPr>
        <p:txBody>
          <a:bodyPr/>
          <a:lstStyle/>
          <a:p>
            <a:endParaRPr lang="en-US"/>
          </a:p>
        </p:txBody>
      </p:sp>
      <p:sp>
        <p:nvSpPr>
          <p:cNvPr id="34" name="Freeform 34"/>
          <p:cNvSpPr/>
          <p:nvPr/>
        </p:nvSpPr>
        <p:spPr>
          <a:xfrm>
            <a:off x="6126997" y="7527464"/>
            <a:ext cx="2913425" cy="2911146"/>
          </a:xfrm>
          <a:custGeom>
            <a:avLst/>
            <a:gdLst/>
            <a:ahLst/>
            <a:cxnLst/>
            <a:rect l="l" t="t" r="r" b="b"/>
            <a:pathLst>
              <a:path w="2913425" h="2911146">
                <a:moveTo>
                  <a:pt x="0" y="0"/>
                </a:moveTo>
                <a:lnTo>
                  <a:pt x="2913425" y="0"/>
                </a:lnTo>
                <a:lnTo>
                  <a:pt x="2913425" y="2911146"/>
                </a:lnTo>
                <a:lnTo>
                  <a:pt x="0" y="2911146"/>
                </a:lnTo>
                <a:lnTo>
                  <a:pt x="0" y="0"/>
                </a:lnTo>
                <a:close/>
              </a:path>
            </a:pathLst>
          </a:custGeom>
          <a:blipFill>
            <a:blip r:embed="rId12"/>
            <a:stretch>
              <a:fillRect t="-33437"/>
            </a:stretch>
          </a:blipFill>
        </p:spPr>
        <p:txBody>
          <a:bodyPr/>
          <a:lstStyle/>
          <a:p>
            <a:endParaRPr lang="en-US"/>
          </a:p>
        </p:txBody>
      </p:sp>
      <p:sp>
        <p:nvSpPr>
          <p:cNvPr id="35" name="Freeform 35"/>
          <p:cNvSpPr/>
          <p:nvPr/>
        </p:nvSpPr>
        <p:spPr>
          <a:xfrm>
            <a:off x="13467575" y="7494586"/>
            <a:ext cx="4820425" cy="2862127"/>
          </a:xfrm>
          <a:custGeom>
            <a:avLst/>
            <a:gdLst/>
            <a:ahLst/>
            <a:cxnLst/>
            <a:rect l="l" t="t" r="r" b="b"/>
            <a:pathLst>
              <a:path w="4820425" h="2862127">
                <a:moveTo>
                  <a:pt x="0" y="0"/>
                </a:moveTo>
                <a:lnTo>
                  <a:pt x="4820425" y="0"/>
                </a:lnTo>
                <a:lnTo>
                  <a:pt x="4820425" y="2862127"/>
                </a:lnTo>
                <a:lnTo>
                  <a:pt x="0" y="2862127"/>
                </a:lnTo>
                <a:lnTo>
                  <a:pt x="0" y="0"/>
                </a:lnTo>
                <a:close/>
              </a:path>
            </a:pathLst>
          </a:custGeom>
          <a:blipFill>
            <a:blip r:embed="rId13"/>
            <a:stretch>
              <a:fillRect/>
            </a:stretch>
          </a:blipFill>
        </p:spPr>
        <p:txBody>
          <a:bodyPr/>
          <a:lstStyle/>
          <a:p>
            <a:endParaRPr lang="en-US"/>
          </a:p>
        </p:txBody>
      </p:sp>
      <p:sp>
        <p:nvSpPr>
          <p:cNvPr id="36" name="Freeform 36"/>
          <p:cNvSpPr/>
          <p:nvPr/>
        </p:nvSpPr>
        <p:spPr>
          <a:xfrm>
            <a:off x="9717812" y="-90275"/>
            <a:ext cx="3256430" cy="3588515"/>
          </a:xfrm>
          <a:custGeom>
            <a:avLst/>
            <a:gdLst/>
            <a:ahLst/>
            <a:cxnLst/>
            <a:rect l="l" t="t" r="r" b="b"/>
            <a:pathLst>
              <a:path w="3256430" h="3588515">
                <a:moveTo>
                  <a:pt x="0" y="0"/>
                </a:moveTo>
                <a:lnTo>
                  <a:pt x="3256430" y="0"/>
                </a:lnTo>
                <a:lnTo>
                  <a:pt x="3256430" y="3588515"/>
                </a:lnTo>
                <a:lnTo>
                  <a:pt x="0" y="3588515"/>
                </a:lnTo>
                <a:lnTo>
                  <a:pt x="0" y="0"/>
                </a:lnTo>
                <a:close/>
              </a:path>
            </a:pathLst>
          </a:custGeom>
          <a:blipFill>
            <a:blip r:embed="rId14"/>
            <a:stretch>
              <a:fillRect l="-1822" t="-944" r="-9416"/>
            </a:stretch>
          </a:blipFill>
        </p:spPr>
        <p:txBody>
          <a:bodyPr/>
          <a:lstStyle/>
          <a:p>
            <a:endParaRPr lang="en-US"/>
          </a:p>
        </p:txBody>
      </p:sp>
      <p:sp>
        <p:nvSpPr>
          <p:cNvPr id="37" name="Freeform 37"/>
          <p:cNvSpPr/>
          <p:nvPr/>
        </p:nvSpPr>
        <p:spPr>
          <a:xfrm>
            <a:off x="2956289" y="7470546"/>
            <a:ext cx="3065933" cy="3065933"/>
          </a:xfrm>
          <a:custGeom>
            <a:avLst/>
            <a:gdLst/>
            <a:ahLst/>
            <a:cxnLst/>
            <a:rect l="l" t="t" r="r" b="b"/>
            <a:pathLst>
              <a:path w="3065933" h="3065933">
                <a:moveTo>
                  <a:pt x="0" y="0"/>
                </a:moveTo>
                <a:lnTo>
                  <a:pt x="3065933" y="0"/>
                </a:lnTo>
                <a:lnTo>
                  <a:pt x="3065933" y="3065933"/>
                </a:lnTo>
                <a:lnTo>
                  <a:pt x="0" y="3065933"/>
                </a:lnTo>
                <a:lnTo>
                  <a:pt x="0" y="0"/>
                </a:lnTo>
                <a:close/>
              </a:path>
            </a:pathLst>
          </a:custGeom>
          <a:blipFill>
            <a:blip r:embed="rId15"/>
            <a:stretch>
              <a:fillRect/>
            </a:stretch>
          </a:blipFill>
        </p:spPr>
        <p:txBody>
          <a:bodyPr/>
          <a:lstStyle/>
          <a:p>
            <a:endParaRPr lang="en-US"/>
          </a:p>
        </p:txBody>
      </p:sp>
      <p:sp>
        <p:nvSpPr>
          <p:cNvPr id="38" name="Freeform 38"/>
          <p:cNvSpPr/>
          <p:nvPr/>
        </p:nvSpPr>
        <p:spPr>
          <a:xfrm>
            <a:off x="11172108" y="7494586"/>
            <a:ext cx="2295467" cy="2976903"/>
          </a:xfrm>
          <a:custGeom>
            <a:avLst/>
            <a:gdLst/>
            <a:ahLst/>
            <a:cxnLst/>
            <a:rect l="l" t="t" r="r" b="b"/>
            <a:pathLst>
              <a:path w="2295467" h="2976903">
                <a:moveTo>
                  <a:pt x="0" y="0"/>
                </a:moveTo>
                <a:lnTo>
                  <a:pt x="2295467" y="0"/>
                </a:lnTo>
                <a:lnTo>
                  <a:pt x="2295467" y="2976903"/>
                </a:lnTo>
                <a:lnTo>
                  <a:pt x="0" y="2976903"/>
                </a:lnTo>
                <a:lnTo>
                  <a:pt x="0" y="0"/>
                </a:lnTo>
                <a:close/>
              </a:path>
            </a:pathLst>
          </a:custGeom>
          <a:blipFill>
            <a:blip r:embed="rId16"/>
            <a:stretch>
              <a:fillRect/>
            </a:stretch>
          </a:blipFill>
        </p:spPr>
        <p:txBody>
          <a:bodyPr/>
          <a:lstStyle/>
          <a:p>
            <a:endParaRPr lang="en-US"/>
          </a:p>
        </p:txBody>
      </p:sp>
      <p:sp>
        <p:nvSpPr>
          <p:cNvPr id="39" name="TextBox 39"/>
          <p:cNvSpPr txBox="1"/>
          <p:nvPr/>
        </p:nvSpPr>
        <p:spPr>
          <a:xfrm>
            <a:off x="86634" y="3414336"/>
            <a:ext cx="12042883"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MEMBERSHIP CATEGORIES</a:t>
            </a:r>
          </a:p>
        </p:txBody>
      </p:sp>
      <p:sp>
        <p:nvSpPr>
          <p:cNvPr id="40" name="TextBox 40"/>
          <p:cNvSpPr txBox="1"/>
          <p:nvPr/>
        </p:nvSpPr>
        <p:spPr>
          <a:xfrm>
            <a:off x="103592" y="4411689"/>
            <a:ext cx="11390660"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RIGHTS AND PRIVILEGES</a:t>
            </a:r>
          </a:p>
        </p:txBody>
      </p:sp>
      <p:sp>
        <p:nvSpPr>
          <p:cNvPr id="41" name="TextBox 41"/>
          <p:cNvSpPr txBox="1"/>
          <p:nvPr/>
        </p:nvSpPr>
        <p:spPr>
          <a:xfrm>
            <a:off x="86634" y="5953717"/>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1: to approve Article 3.1 as written</a:t>
            </a:r>
          </a:p>
        </p:txBody>
      </p:sp>
      <p:sp>
        <p:nvSpPr>
          <p:cNvPr id="42" name="TextBox 42"/>
          <p:cNvSpPr txBox="1"/>
          <p:nvPr/>
        </p:nvSpPr>
        <p:spPr>
          <a:xfrm>
            <a:off x="397707" y="9515057"/>
            <a:ext cx="2027200" cy="301179"/>
          </a:xfrm>
          <a:prstGeom prst="rect">
            <a:avLst/>
          </a:prstGeom>
        </p:spPr>
        <p:txBody>
          <a:bodyPr lIns="0" tIns="0" rIns="0" bIns="0" rtlCol="0" anchor="t">
            <a:spAutoFit/>
          </a:bodyPr>
          <a:lstStyle/>
          <a:p>
            <a:pPr algn="ctr">
              <a:lnSpc>
                <a:spcPts val="2318"/>
              </a:lnSpc>
            </a:pPr>
            <a:r>
              <a:rPr lang="en-US" sz="1931" b="1">
                <a:solidFill>
                  <a:srgbClr val="FFFFFF"/>
                </a:solidFill>
                <a:latin typeface="Serithai Expanded Bold"/>
                <a:ea typeface="Serithai Expanded Bold"/>
                <a:cs typeface="Serithai Expanded Bold"/>
                <a:sym typeface="Serithai Expanded Bold"/>
              </a:rPr>
              <a:t>MEMBERSHIP</a:t>
            </a:r>
          </a:p>
        </p:txBody>
      </p:sp>
      <p:sp>
        <p:nvSpPr>
          <p:cNvPr id="43" name="TextBox 43"/>
          <p:cNvSpPr txBox="1"/>
          <p:nvPr/>
        </p:nvSpPr>
        <p:spPr>
          <a:xfrm>
            <a:off x="103591" y="6696667"/>
            <a:ext cx="9325591" cy="771814"/>
          </a:xfrm>
          <a:prstGeom prst="rect">
            <a:avLst/>
          </a:prstGeom>
        </p:spPr>
        <p:txBody>
          <a:bodyPr wrap="square" lIns="0" tIns="0" rIns="0" bIns="0" rtlCol="0" anchor="t">
            <a:spAutoFit/>
          </a:bodyPr>
          <a:lstStyle/>
          <a:p>
            <a:pPr algn="just">
              <a:lnSpc>
                <a:spcPts val="3098"/>
              </a:lnSpc>
            </a:pPr>
            <a:r>
              <a:rPr lang="en-US" sz="2582" dirty="0">
                <a:solidFill>
                  <a:srgbClr val="A3D1FD"/>
                </a:solidFill>
                <a:latin typeface="Open Sauce"/>
                <a:ea typeface="Open Sauce"/>
                <a:cs typeface="Open Sauce"/>
                <a:sym typeface="Open Sauce"/>
              </a:rPr>
              <a:t>Motion 2: to approve Article 3.4, 6.2, and 6.13 as written </a:t>
            </a:r>
          </a:p>
          <a:p>
            <a:pPr algn="just">
              <a:lnSpc>
                <a:spcPts val="3098"/>
              </a:lnSpc>
            </a:pPr>
            <a:endParaRPr lang="en-US" sz="2582" dirty="0">
              <a:solidFill>
                <a:srgbClr val="A3D1FD"/>
              </a:solidFill>
              <a:latin typeface="Open Sauce"/>
              <a:ea typeface="Open Sauce"/>
              <a:cs typeface="Open Sauce"/>
              <a:sym typeface="Open Sauc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175561" y="3422650"/>
            <a:ext cx="17936879" cy="3731830"/>
            <a:chOff x="0" y="0"/>
            <a:chExt cx="1305048" cy="271520"/>
          </a:xfrm>
        </p:grpSpPr>
        <p:sp>
          <p:nvSpPr>
            <p:cNvPr id="4" name="Freeform 4"/>
            <p:cNvSpPr/>
            <p:nvPr/>
          </p:nvSpPr>
          <p:spPr>
            <a:xfrm>
              <a:off x="0" y="0"/>
              <a:ext cx="1305048" cy="271520"/>
            </a:xfrm>
            <a:custGeom>
              <a:avLst/>
              <a:gdLst/>
              <a:ahLst/>
              <a:cxnLst/>
              <a:rect l="l" t="t" r="r" b="b"/>
              <a:pathLst>
                <a:path w="1305048" h="271520">
                  <a:moveTo>
                    <a:pt x="12085" y="0"/>
                  </a:moveTo>
                  <a:lnTo>
                    <a:pt x="1292962" y="0"/>
                  </a:lnTo>
                  <a:cubicBezTo>
                    <a:pt x="1299637" y="0"/>
                    <a:pt x="1305048" y="5411"/>
                    <a:pt x="1305048" y="12085"/>
                  </a:cubicBezTo>
                  <a:lnTo>
                    <a:pt x="1305048" y="259434"/>
                  </a:lnTo>
                  <a:cubicBezTo>
                    <a:pt x="1305048" y="266109"/>
                    <a:pt x="1299637" y="271520"/>
                    <a:pt x="1292962" y="271520"/>
                  </a:cubicBezTo>
                  <a:lnTo>
                    <a:pt x="12085" y="271520"/>
                  </a:lnTo>
                  <a:cubicBezTo>
                    <a:pt x="5411" y="271520"/>
                    <a:pt x="0" y="266109"/>
                    <a:pt x="0" y="259434"/>
                  </a:cubicBezTo>
                  <a:lnTo>
                    <a:pt x="0" y="12085"/>
                  </a:lnTo>
                  <a:cubicBezTo>
                    <a:pt x="0" y="5411"/>
                    <a:pt x="5411" y="0"/>
                    <a:pt x="12085" y="0"/>
                  </a:cubicBezTo>
                  <a:close/>
                </a:path>
              </a:pathLst>
            </a:custGeom>
            <a:solidFill>
              <a:srgbClr val="000000"/>
            </a:solidFill>
          </p:spPr>
          <p:txBody>
            <a:bodyPr/>
            <a:lstStyle/>
            <a:p>
              <a:endParaRPr lang="en-US"/>
            </a:p>
          </p:txBody>
        </p:sp>
        <p:sp>
          <p:nvSpPr>
            <p:cNvPr id="5" name="TextBox 5"/>
            <p:cNvSpPr txBox="1"/>
            <p:nvPr/>
          </p:nvSpPr>
          <p:spPr>
            <a:xfrm>
              <a:off x="0" y="-38100"/>
              <a:ext cx="1305048" cy="30962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445406" y="3375025"/>
            <a:ext cx="17324947" cy="3489325"/>
          </a:xfrm>
          <a:prstGeom prst="rect">
            <a:avLst/>
          </a:prstGeom>
        </p:spPr>
        <p:txBody>
          <a:bodyPr lIns="0" tIns="0" rIns="0" bIns="0" rtlCol="0" anchor="t">
            <a:spAutoFit/>
          </a:bodyPr>
          <a:lstStyle/>
          <a:p>
            <a:pPr algn="l">
              <a:lnSpc>
                <a:spcPts val="3499"/>
              </a:lnSpc>
              <a:spcBef>
                <a:spcPct val="0"/>
              </a:spcBef>
            </a:pPr>
            <a:endParaRPr/>
          </a:p>
          <a:p>
            <a:pPr algn="l">
              <a:lnSpc>
                <a:spcPts val="3499"/>
              </a:lnSpc>
              <a:spcBef>
                <a:spcPct val="0"/>
              </a:spcBef>
            </a:pPr>
            <a:r>
              <a:rPr lang="en-US" sz="2499" b="1">
                <a:solidFill>
                  <a:srgbClr val="FFFFFF"/>
                </a:solidFill>
                <a:latin typeface="Open Sauce Bold"/>
                <a:ea typeface="Open Sauce Bold"/>
                <a:cs typeface="Open Sauce Bold"/>
                <a:sym typeface="Open Sauce Bold"/>
              </a:rPr>
              <a:t>3.1 Classes of Members</a:t>
            </a:r>
            <a:r>
              <a:rPr lang="en-US" sz="2499">
                <a:solidFill>
                  <a:srgbClr val="A3D1FD"/>
                </a:solidFill>
                <a:latin typeface="Open Sauce"/>
                <a:ea typeface="Open Sauce"/>
                <a:cs typeface="Open Sauce"/>
                <a:sym typeface="Open Sauce"/>
              </a:rPr>
              <a:t>. NATA shall have the following classes of Members. The Board of Directors may create categories within each class. </a:t>
            </a:r>
          </a:p>
          <a:p>
            <a:pPr algn="l">
              <a:lnSpc>
                <a:spcPts val="3499"/>
              </a:lnSpc>
              <a:spcBef>
                <a:spcPct val="0"/>
              </a:spcBef>
            </a:pPr>
            <a:r>
              <a:rPr lang="en-US" sz="2499">
                <a:solidFill>
                  <a:srgbClr val="A3D1FD"/>
                </a:solidFill>
                <a:latin typeface="Open Sauce"/>
                <a:ea typeface="Open Sauce"/>
                <a:cs typeface="Open Sauce"/>
                <a:sym typeface="Open Sauce"/>
              </a:rPr>
              <a:t>(a) </a:t>
            </a:r>
            <a:r>
              <a:rPr lang="en-US" sz="2499" b="1">
                <a:solidFill>
                  <a:srgbClr val="FFFFFF"/>
                </a:solidFill>
                <a:latin typeface="Open Sauce Bold"/>
                <a:ea typeface="Open Sauce Bold"/>
                <a:cs typeface="Open Sauce Bold"/>
                <a:sym typeface="Open Sauce Bold"/>
              </a:rPr>
              <a:t>Certified Members</a:t>
            </a:r>
            <a:r>
              <a:rPr lang="en-US" sz="2499">
                <a:solidFill>
                  <a:srgbClr val="A3D1FD"/>
                </a:solidFill>
                <a:latin typeface="Open Sauce"/>
                <a:ea typeface="Open Sauce"/>
                <a:cs typeface="Open Sauce"/>
                <a:sym typeface="Open Sauce"/>
              </a:rPr>
              <a:t>. Certified members possess current National Athletic Trainers’ Association Board of Certification, Inc. (BOC) certification (ATC) and are in good standing with the BOC. </a:t>
            </a:r>
          </a:p>
          <a:p>
            <a:pPr algn="l">
              <a:lnSpc>
                <a:spcPts val="3499"/>
              </a:lnSpc>
              <a:spcBef>
                <a:spcPct val="0"/>
              </a:spcBef>
            </a:pPr>
            <a:r>
              <a:rPr lang="en-US" sz="2499">
                <a:solidFill>
                  <a:srgbClr val="A3D1FD"/>
                </a:solidFill>
                <a:latin typeface="Open Sauce"/>
                <a:ea typeface="Open Sauce"/>
                <a:cs typeface="Open Sauce"/>
                <a:sym typeface="Open Sauce"/>
              </a:rPr>
              <a:t>(b) </a:t>
            </a:r>
            <a:r>
              <a:rPr lang="en-US" sz="2499" b="1">
                <a:solidFill>
                  <a:srgbClr val="FFFFFF"/>
                </a:solidFill>
                <a:latin typeface="Open Sauce Bold"/>
                <a:ea typeface="Open Sauce Bold"/>
                <a:cs typeface="Open Sauce Bold"/>
                <a:sym typeface="Open Sauce Bold"/>
              </a:rPr>
              <a:t>Certified-Retired Members</a:t>
            </a:r>
            <a:r>
              <a:rPr lang="en-US" sz="2499">
                <a:solidFill>
                  <a:srgbClr val="A3D1FD"/>
                </a:solidFill>
                <a:latin typeface="Open Sauce"/>
                <a:ea typeface="Open Sauce"/>
                <a:cs typeface="Open Sauce"/>
                <a:sym typeface="Open Sauce"/>
              </a:rPr>
              <a:t>. Certified-Retired Members have resigned certification with the BOC and met the Policies and Procedures Manual requirements for Certified-Retired status. </a:t>
            </a:r>
          </a:p>
          <a:p>
            <a:pPr algn="l">
              <a:lnSpc>
                <a:spcPts val="3499"/>
              </a:lnSpc>
              <a:spcBef>
                <a:spcPct val="0"/>
              </a:spcBef>
            </a:pPr>
            <a:r>
              <a:rPr lang="en-US" sz="2499">
                <a:solidFill>
                  <a:srgbClr val="A3D1FD"/>
                </a:solidFill>
                <a:latin typeface="Open Sauce"/>
                <a:ea typeface="Open Sauce"/>
                <a:cs typeface="Open Sauce"/>
                <a:sym typeface="Open Sauce"/>
              </a:rPr>
              <a:t>(c) </a:t>
            </a:r>
            <a:r>
              <a:rPr lang="en-US" sz="2499" b="1">
                <a:solidFill>
                  <a:srgbClr val="FFFFFF"/>
                </a:solidFill>
                <a:latin typeface="Open Sauce Bold"/>
                <a:ea typeface="Open Sauce Bold"/>
                <a:cs typeface="Open Sauce Bold"/>
                <a:sym typeface="Open Sauce Bold"/>
              </a:rPr>
              <a:t>Other Members</a:t>
            </a:r>
            <a:r>
              <a:rPr lang="en-US" sz="2499">
                <a:solidFill>
                  <a:srgbClr val="A3D1FD"/>
                </a:solidFill>
                <a:latin typeface="Open Sauce"/>
                <a:ea typeface="Open Sauce"/>
                <a:cs typeface="Open Sauce"/>
                <a:sym typeface="Open Sauce"/>
              </a:rPr>
              <a:t>. Individuals who do not possess BOC certification. </a:t>
            </a:r>
          </a:p>
        </p:txBody>
      </p:sp>
      <p:sp>
        <p:nvSpPr>
          <p:cNvPr id="7" name="TextBox 7"/>
          <p:cNvSpPr txBox="1"/>
          <p:nvPr/>
        </p:nvSpPr>
        <p:spPr>
          <a:xfrm>
            <a:off x="5791200" y="1714500"/>
            <a:ext cx="6096000" cy="534762"/>
          </a:xfrm>
          <a:prstGeom prst="rect">
            <a:avLst/>
          </a:prstGeom>
        </p:spPr>
        <p:txBody>
          <a:bodyPr wrap="square" lIns="0" tIns="0" rIns="0" bIns="0" rtlCol="0" anchor="t">
            <a:spAutoFit/>
          </a:bodyPr>
          <a:lstStyle/>
          <a:p>
            <a:pPr algn="ctr">
              <a:lnSpc>
                <a:spcPts val="3840"/>
              </a:lnSpc>
            </a:pPr>
            <a:r>
              <a:rPr lang="en-US" sz="4400" b="1" dirty="0">
                <a:solidFill>
                  <a:srgbClr val="FFC000"/>
                </a:solidFill>
                <a:latin typeface="Serithai Expanded Bold"/>
                <a:ea typeface="Serithai Expanded Bold"/>
                <a:cs typeface="Serithai Expanded Bold"/>
                <a:sym typeface="Serithai Expanded Bold"/>
              </a:rPr>
              <a:t>ORIGINAL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11681" y="1271588"/>
            <a:ext cx="17864638" cy="8572177"/>
            <a:chOff x="0" y="0"/>
            <a:chExt cx="1299792" cy="623693"/>
          </a:xfrm>
        </p:grpSpPr>
        <p:sp>
          <p:nvSpPr>
            <p:cNvPr id="4" name="Freeform 4"/>
            <p:cNvSpPr/>
            <p:nvPr/>
          </p:nvSpPr>
          <p:spPr>
            <a:xfrm>
              <a:off x="0" y="0"/>
              <a:ext cx="1299792" cy="623693"/>
            </a:xfrm>
            <a:custGeom>
              <a:avLst/>
              <a:gdLst/>
              <a:ahLst/>
              <a:cxnLst/>
              <a:rect l="l" t="t" r="r" b="b"/>
              <a:pathLst>
                <a:path w="1299792" h="623693">
                  <a:moveTo>
                    <a:pt x="12134" y="0"/>
                  </a:moveTo>
                  <a:lnTo>
                    <a:pt x="1287658" y="0"/>
                  </a:lnTo>
                  <a:cubicBezTo>
                    <a:pt x="1290876" y="0"/>
                    <a:pt x="1293962" y="1278"/>
                    <a:pt x="1296238" y="3554"/>
                  </a:cubicBezTo>
                  <a:cubicBezTo>
                    <a:pt x="1298513" y="5830"/>
                    <a:pt x="1299792" y="8916"/>
                    <a:pt x="1299792" y="12134"/>
                  </a:cubicBezTo>
                  <a:lnTo>
                    <a:pt x="1299792" y="611559"/>
                  </a:lnTo>
                  <a:cubicBezTo>
                    <a:pt x="1299792" y="614777"/>
                    <a:pt x="1298513" y="617863"/>
                    <a:pt x="1296238" y="620139"/>
                  </a:cubicBezTo>
                  <a:cubicBezTo>
                    <a:pt x="1293962" y="622414"/>
                    <a:pt x="1290876" y="623693"/>
                    <a:pt x="1287658" y="623693"/>
                  </a:cubicBezTo>
                  <a:lnTo>
                    <a:pt x="12134" y="623693"/>
                  </a:lnTo>
                  <a:cubicBezTo>
                    <a:pt x="5433" y="623693"/>
                    <a:pt x="0" y="618260"/>
                    <a:pt x="0" y="611559"/>
                  </a:cubicBezTo>
                  <a:lnTo>
                    <a:pt x="0" y="12134"/>
                  </a:lnTo>
                  <a:cubicBezTo>
                    <a:pt x="0" y="8916"/>
                    <a:pt x="1278" y="5830"/>
                    <a:pt x="3554" y="3554"/>
                  </a:cubicBezTo>
                  <a:cubicBezTo>
                    <a:pt x="5830" y="1278"/>
                    <a:pt x="8916" y="0"/>
                    <a:pt x="12134" y="0"/>
                  </a:cubicBezTo>
                  <a:close/>
                </a:path>
              </a:pathLst>
            </a:custGeom>
            <a:solidFill>
              <a:srgbClr val="000000"/>
            </a:solidFill>
          </p:spPr>
          <p:txBody>
            <a:bodyPr/>
            <a:lstStyle/>
            <a:p>
              <a:endParaRPr lang="en-US"/>
            </a:p>
          </p:txBody>
        </p:sp>
        <p:sp>
          <p:nvSpPr>
            <p:cNvPr id="5" name="TextBox 5"/>
            <p:cNvSpPr txBox="1"/>
            <p:nvPr/>
          </p:nvSpPr>
          <p:spPr>
            <a:xfrm>
              <a:off x="0" y="-38100"/>
              <a:ext cx="1299792" cy="66179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43385" y="1223963"/>
            <a:ext cx="17601231" cy="8983547"/>
          </a:xfrm>
          <a:prstGeom prst="rect">
            <a:avLst/>
          </a:prstGeom>
        </p:spPr>
        <p:txBody>
          <a:bodyPr lIns="0" tIns="0" rIns="0" bIns="0" rtlCol="0" anchor="t">
            <a:spAutoFit/>
          </a:bodyPr>
          <a:lstStyle/>
          <a:p>
            <a:pPr algn="l">
              <a:lnSpc>
                <a:spcPts val="3499"/>
              </a:lnSpc>
              <a:spcBef>
                <a:spcPct val="0"/>
              </a:spcBef>
            </a:pPr>
            <a:endParaRPr/>
          </a:p>
          <a:p>
            <a:pPr algn="l">
              <a:lnSpc>
                <a:spcPts val="3499"/>
              </a:lnSpc>
              <a:spcBef>
                <a:spcPct val="0"/>
              </a:spcBef>
            </a:pPr>
            <a:r>
              <a:rPr lang="en-US" sz="2499" b="1">
                <a:solidFill>
                  <a:srgbClr val="FFFFFF"/>
                </a:solidFill>
                <a:latin typeface="Open Sauce Bold"/>
                <a:ea typeface="Open Sauce Bold"/>
                <a:cs typeface="Open Sauce Bold"/>
                <a:sym typeface="Open Sauce Bold"/>
              </a:rPr>
              <a:t>3.1 Classes of Members.</a:t>
            </a:r>
            <a:r>
              <a:rPr lang="en-US" sz="2499">
                <a:solidFill>
                  <a:srgbClr val="A3D1FD"/>
                </a:solidFill>
                <a:latin typeface="Open Sauce"/>
                <a:ea typeface="Open Sauce"/>
                <a:cs typeface="Open Sauce"/>
                <a:sym typeface="Open Sauce"/>
              </a:rPr>
              <a:t> NATA shall have the following classes of Members. The Board of Directors may create categories within each class.</a:t>
            </a:r>
          </a:p>
          <a:p>
            <a:pPr algn="l">
              <a:lnSpc>
                <a:spcPts val="3499"/>
              </a:lnSpc>
              <a:spcBef>
                <a:spcPct val="0"/>
              </a:spcBef>
            </a:pPr>
            <a:endParaRPr lang="en-US" sz="2499">
              <a:solidFill>
                <a:srgbClr val="A3D1FD"/>
              </a:solidFill>
              <a:latin typeface="Open Sauce"/>
              <a:ea typeface="Open Sauce"/>
              <a:cs typeface="Open Sauce"/>
              <a:sym typeface="Open Sauce"/>
            </a:endParaRPr>
          </a:p>
          <a:p>
            <a:pPr algn="l">
              <a:lnSpc>
                <a:spcPts val="3499"/>
              </a:lnSpc>
              <a:spcBef>
                <a:spcPct val="0"/>
              </a:spcBef>
            </a:pPr>
            <a:r>
              <a:rPr lang="en-US" sz="2499" b="1" u="sng">
                <a:solidFill>
                  <a:srgbClr val="FFFFFF"/>
                </a:solidFill>
                <a:latin typeface="Open Sauce Bold"/>
                <a:ea typeface="Open Sauce Bold"/>
                <a:cs typeface="Open Sauce Bold"/>
                <a:sym typeface="Open Sauce Bold"/>
              </a:rPr>
              <a:t>Professional Membership Categories</a:t>
            </a:r>
            <a:r>
              <a:rPr lang="en-US" sz="2499" b="1">
                <a:solidFill>
                  <a:srgbClr val="FFFFFF"/>
                </a:solidFill>
                <a:latin typeface="Open Sauce Bold"/>
                <a:ea typeface="Open Sauce Bold"/>
                <a:cs typeface="Open Sauce Bold"/>
                <a:sym typeface="Open Sauce Bold"/>
              </a:rPr>
              <a:t>:</a:t>
            </a:r>
            <a:r>
              <a:rPr lang="en-US" sz="2499">
                <a:solidFill>
                  <a:srgbClr val="A3D1FD"/>
                </a:solidFill>
                <a:latin typeface="Open Sauce"/>
                <a:ea typeface="Open Sauce"/>
                <a:cs typeface="Open Sauce"/>
                <a:sym typeface="Open Sauce"/>
              </a:rPr>
              <a:t> Individuals are eligible for Professional Membership if they meet one or more of the following qualifications:</a:t>
            </a:r>
          </a:p>
          <a:p>
            <a:pPr algn="l">
              <a:lnSpc>
                <a:spcPts val="3499"/>
              </a:lnSpc>
              <a:spcBef>
                <a:spcPct val="0"/>
              </a:spcBef>
            </a:pPr>
            <a:r>
              <a:rPr lang="en-US" sz="2499">
                <a:solidFill>
                  <a:srgbClr val="A3D1FD"/>
                </a:solidFill>
                <a:latin typeface="Open Sauce"/>
                <a:ea typeface="Open Sauce"/>
                <a:cs typeface="Open Sauce"/>
                <a:sym typeface="Open Sauce"/>
              </a:rPr>
              <a:t>i. </a:t>
            </a:r>
            <a:r>
              <a:rPr lang="en-US" sz="2499" b="1">
                <a:solidFill>
                  <a:srgbClr val="FFFFFF"/>
                </a:solidFill>
                <a:latin typeface="Open Sauce Bold"/>
                <a:ea typeface="Open Sauce Bold"/>
                <a:cs typeface="Open Sauce Bold"/>
                <a:sym typeface="Open Sauce Bold"/>
              </a:rPr>
              <a:t>Certified Members.</a:t>
            </a:r>
            <a:r>
              <a:rPr lang="en-US" sz="2499">
                <a:solidFill>
                  <a:srgbClr val="A3D1FD"/>
                </a:solidFill>
                <a:latin typeface="Open Sauce"/>
                <a:ea typeface="Open Sauce"/>
                <a:cs typeface="Open Sauce"/>
                <a:sym typeface="Open Sauce"/>
              </a:rPr>
              <a:t> Certified members possess current Board of Certification, Inc. (BOC) certification of Athletic Trainer Certified (ATC) and are in good standing with the BOC.</a:t>
            </a:r>
          </a:p>
          <a:p>
            <a:pPr algn="l">
              <a:lnSpc>
                <a:spcPts val="3499"/>
              </a:lnSpc>
              <a:spcBef>
                <a:spcPct val="0"/>
              </a:spcBef>
            </a:pPr>
            <a:r>
              <a:rPr lang="en-US" sz="2499">
                <a:solidFill>
                  <a:srgbClr val="A3D1FD"/>
                </a:solidFill>
                <a:latin typeface="Open Sauce"/>
                <a:ea typeface="Open Sauce"/>
                <a:cs typeface="Open Sauce"/>
                <a:sym typeface="Open Sauce"/>
              </a:rPr>
              <a:t>ii. </a:t>
            </a:r>
            <a:r>
              <a:rPr lang="en-US" sz="2499" b="1">
                <a:solidFill>
                  <a:srgbClr val="FFFFFF"/>
                </a:solidFill>
                <a:latin typeface="Open Sauce Bold"/>
                <a:ea typeface="Open Sauce Bold"/>
                <a:cs typeface="Open Sauce Bold"/>
                <a:sym typeface="Open Sauce Bold"/>
              </a:rPr>
              <a:t>Certified-Retired Members</a:t>
            </a:r>
            <a:r>
              <a:rPr lang="en-US" sz="2499">
                <a:solidFill>
                  <a:srgbClr val="A3D1FD"/>
                </a:solidFill>
                <a:latin typeface="Open Sauce"/>
                <a:ea typeface="Open Sauce"/>
                <a:cs typeface="Open Sauce"/>
                <a:sym typeface="Open Sauce"/>
              </a:rPr>
              <a:t>. Certified-Retired Members have resigned their ATC certification with the BOC and met the Policies and Procedures Manual requirements for Certified-Retired status.</a:t>
            </a:r>
          </a:p>
          <a:p>
            <a:pPr algn="l">
              <a:lnSpc>
                <a:spcPts val="3499"/>
              </a:lnSpc>
              <a:spcBef>
                <a:spcPct val="0"/>
              </a:spcBef>
            </a:pPr>
            <a:r>
              <a:rPr lang="en-US" sz="2499">
                <a:solidFill>
                  <a:srgbClr val="A3D1FD"/>
                </a:solidFill>
                <a:latin typeface="Open Sauce"/>
                <a:ea typeface="Open Sauce"/>
                <a:cs typeface="Open Sauce"/>
                <a:sym typeface="Open Sauce"/>
              </a:rPr>
              <a:t>iii. </a:t>
            </a:r>
            <a:r>
              <a:rPr lang="en-US" sz="2499" b="1">
                <a:solidFill>
                  <a:srgbClr val="FFFFFF"/>
                </a:solidFill>
                <a:latin typeface="Open Sauce Bold"/>
                <a:ea typeface="Open Sauce Bold"/>
                <a:cs typeface="Open Sauce Bold"/>
                <a:sym typeface="Open Sauce Bold"/>
              </a:rPr>
              <a:t>Licensed Only Members</a:t>
            </a:r>
            <a:r>
              <a:rPr lang="en-US" sz="2499">
                <a:solidFill>
                  <a:srgbClr val="A3D1FD"/>
                </a:solidFill>
                <a:latin typeface="Open Sauce"/>
                <a:ea typeface="Open Sauce"/>
                <a:cs typeface="Open Sauce"/>
                <a:sym typeface="Open Sauce"/>
              </a:rPr>
              <a:t>. Licensed members possess a current, valid license to practice athletic training in one or more U.S. states or territories, including the District of Columbia.</a:t>
            </a:r>
          </a:p>
          <a:p>
            <a:pPr algn="l">
              <a:lnSpc>
                <a:spcPts val="3499"/>
              </a:lnSpc>
              <a:spcBef>
                <a:spcPct val="0"/>
              </a:spcBef>
            </a:pPr>
            <a:r>
              <a:rPr lang="en-US" sz="2499">
                <a:solidFill>
                  <a:srgbClr val="A3D1FD"/>
                </a:solidFill>
                <a:latin typeface="Open Sauce"/>
                <a:ea typeface="Open Sauce"/>
                <a:cs typeface="Open Sauce"/>
                <a:sym typeface="Open Sauce"/>
              </a:rPr>
              <a:t>iv. </a:t>
            </a:r>
            <a:r>
              <a:rPr lang="en-US" sz="2499" b="1">
                <a:solidFill>
                  <a:srgbClr val="FFFFFF"/>
                </a:solidFill>
                <a:latin typeface="Open Sauce Bold"/>
                <a:ea typeface="Open Sauce Bold"/>
                <a:cs typeface="Open Sauce Bold"/>
                <a:sym typeface="Open Sauce Bold"/>
              </a:rPr>
              <a:t>Licensed Only-Retired Members</a:t>
            </a:r>
            <a:r>
              <a:rPr lang="en-US" sz="2499">
                <a:solidFill>
                  <a:srgbClr val="A3D1FD"/>
                </a:solidFill>
                <a:latin typeface="Open Sauce"/>
                <a:ea typeface="Open Sauce"/>
                <a:cs typeface="Open Sauce"/>
                <a:sym typeface="Open Sauce"/>
              </a:rPr>
              <a:t>. Licensed-Retired Members have retired their license(s) to practice athletic training in one or more U.S. states or territories, including the District of Columbia, and met the Policies and Procedures Manual requirements for Licensed-Retired status.</a:t>
            </a:r>
          </a:p>
          <a:p>
            <a:pPr algn="l">
              <a:lnSpc>
                <a:spcPts val="3499"/>
              </a:lnSpc>
              <a:spcBef>
                <a:spcPct val="0"/>
              </a:spcBef>
            </a:pPr>
            <a:endParaRPr lang="en-US" sz="2499">
              <a:solidFill>
                <a:srgbClr val="A3D1FD"/>
              </a:solidFill>
              <a:latin typeface="Open Sauce"/>
              <a:ea typeface="Open Sauce"/>
              <a:cs typeface="Open Sauce"/>
              <a:sym typeface="Open Sauce"/>
            </a:endParaRPr>
          </a:p>
          <a:p>
            <a:pPr algn="l">
              <a:lnSpc>
                <a:spcPts val="3499"/>
              </a:lnSpc>
              <a:spcBef>
                <a:spcPct val="0"/>
              </a:spcBef>
            </a:pPr>
            <a:r>
              <a:rPr lang="en-US" sz="2499" b="1" u="sng">
                <a:solidFill>
                  <a:srgbClr val="FFFFFF"/>
                </a:solidFill>
                <a:latin typeface="Open Sauce Bold"/>
                <a:ea typeface="Open Sauce Bold"/>
                <a:cs typeface="Open Sauce Bold"/>
                <a:sym typeface="Open Sauce Bold"/>
              </a:rPr>
              <a:t>Other Membership Categories</a:t>
            </a:r>
            <a:r>
              <a:rPr lang="en-US" sz="2499">
                <a:solidFill>
                  <a:srgbClr val="A3D1FD"/>
                </a:solidFill>
                <a:latin typeface="Open Sauce"/>
                <a:ea typeface="Open Sauce"/>
                <a:cs typeface="Open Sauce"/>
                <a:sym typeface="Open Sauce"/>
              </a:rPr>
              <a:t>:</a:t>
            </a:r>
          </a:p>
          <a:p>
            <a:pPr algn="l">
              <a:lnSpc>
                <a:spcPts val="3499"/>
              </a:lnSpc>
              <a:spcBef>
                <a:spcPct val="0"/>
              </a:spcBef>
            </a:pPr>
            <a:r>
              <a:rPr lang="en-US" sz="2499">
                <a:solidFill>
                  <a:srgbClr val="A3D1FD"/>
                </a:solidFill>
                <a:latin typeface="Open Sauce"/>
                <a:ea typeface="Open Sauce"/>
                <a:cs typeface="Open Sauce"/>
                <a:sym typeface="Open Sauce"/>
              </a:rPr>
              <a:t>   i. </a:t>
            </a:r>
            <a:r>
              <a:rPr lang="en-US" sz="2499" b="1">
                <a:solidFill>
                  <a:srgbClr val="FFFFFF"/>
                </a:solidFill>
                <a:latin typeface="Open Sauce Bold"/>
                <a:ea typeface="Open Sauce Bold"/>
                <a:cs typeface="Open Sauce Bold"/>
                <a:sym typeface="Open Sauce Bold"/>
              </a:rPr>
              <a:t>Other Members</a:t>
            </a:r>
            <a:r>
              <a:rPr lang="en-US" sz="2499">
                <a:solidFill>
                  <a:srgbClr val="A3D1FD"/>
                </a:solidFill>
                <a:latin typeface="Open Sauce"/>
                <a:ea typeface="Open Sauce"/>
                <a:cs typeface="Open Sauce"/>
                <a:sym typeface="Open Sauce"/>
              </a:rPr>
              <a:t>. Individuals who do not currently possess BOC certification or a state license to practice athletic training in one or more states or territories, including the District of Columbia. </a:t>
            </a:r>
          </a:p>
          <a:p>
            <a:pPr algn="l">
              <a:lnSpc>
                <a:spcPts val="2637"/>
              </a:lnSpc>
              <a:spcBef>
                <a:spcPct val="0"/>
              </a:spcBef>
            </a:pPr>
            <a:endParaRPr lang="en-US" sz="2499">
              <a:solidFill>
                <a:srgbClr val="A3D1FD"/>
              </a:solidFill>
              <a:latin typeface="Open Sauce"/>
              <a:ea typeface="Open Sauce"/>
              <a:cs typeface="Open Sauce"/>
              <a:sym typeface="Open Sauce"/>
            </a:endParaRPr>
          </a:p>
          <a:p>
            <a:pPr algn="l">
              <a:lnSpc>
                <a:spcPts val="2637"/>
              </a:lnSpc>
              <a:spcBef>
                <a:spcPct val="0"/>
              </a:spcBef>
            </a:pPr>
            <a:endParaRPr lang="en-US" sz="2499">
              <a:solidFill>
                <a:srgbClr val="A3D1FD"/>
              </a:solidFill>
              <a:latin typeface="Open Sauce"/>
              <a:ea typeface="Open Sauce"/>
              <a:cs typeface="Open Sauce"/>
              <a:sym typeface="Open Sauce"/>
            </a:endParaRPr>
          </a:p>
        </p:txBody>
      </p:sp>
      <p:sp>
        <p:nvSpPr>
          <p:cNvPr id="7" name="TextBox 7"/>
          <p:cNvSpPr txBox="1"/>
          <p:nvPr/>
        </p:nvSpPr>
        <p:spPr>
          <a:xfrm>
            <a:off x="7688189" y="38385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730505" y="203887"/>
            <a:ext cx="12666393" cy="1649626"/>
            <a:chOff x="0" y="0"/>
            <a:chExt cx="921579" cy="120023"/>
          </a:xfrm>
        </p:grpSpPr>
        <p:sp>
          <p:nvSpPr>
            <p:cNvPr id="4" name="Freeform 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5" name="TextBox 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960488" y="18977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7" name="TextBox 7"/>
          <p:cNvSpPr txBox="1"/>
          <p:nvPr/>
        </p:nvSpPr>
        <p:spPr>
          <a:xfrm>
            <a:off x="3349539" y="1417480"/>
            <a:ext cx="11226840" cy="337657"/>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1: to approve Article 3.1 as written</a:t>
            </a:r>
          </a:p>
        </p:txBody>
      </p:sp>
      <p:sp>
        <p:nvSpPr>
          <p:cNvPr id="8" name="TextBox 8"/>
          <p:cNvSpPr txBox="1"/>
          <p:nvPr/>
        </p:nvSpPr>
        <p:spPr>
          <a:xfrm>
            <a:off x="1373177" y="1971083"/>
            <a:ext cx="15381049" cy="5657850"/>
          </a:xfrm>
          <a:prstGeom prst="rect">
            <a:avLst/>
          </a:prstGeom>
        </p:spPr>
        <p:txBody>
          <a:bodyPr lIns="0" tIns="0" rIns="0" bIns="0" rtlCol="0" anchor="t">
            <a:spAutoFit/>
          </a:bodyPr>
          <a:lstStyle/>
          <a:p>
            <a:pPr algn="just">
              <a:lnSpc>
                <a:spcPts val="3600"/>
              </a:lnSpc>
            </a:pPr>
            <a:endParaRPr dirty="0"/>
          </a:p>
          <a:p>
            <a:pPr algn="just">
              <a:lnSpc>
                <a:spcPts val="3600"/>
              </a:lnSpc>
            </a:pPr>
            <a:r>
              <a:rPr lang="en-US" sz="3000" dirty="0">
                <a:solidFill>
                  <a:srgbClr val="A3D1FD"/>
                </a:solidFill>
                <a:latin typeface="Open Sauce"/>
                <a:ea typeface="Open Sauce"/>
                <a:cs typeface="Open Sauce"/>
                <a:sym typeface="Open Sauce"/>
              </a:rPr>
              <a:t>·The NATA is an inclusive organization that represents athletic trainers and wants all professional members to have a voice and the right to vote on membership matters.</a:t>
            </a:r>
          </a:p>
          <a:p>
            <a:pPr algn="just">
              <a:lnSpc>
                <a:spcPts val="3600"/>
              </a:lnSpc>
            </a:pPr>
            <a:endParaRPr lang="en-US" sz="3000" dirty="0">
              <a:solidFill>
                <a:srgbClr val="A3D1FD"/>
              </a:solidFill>
              <a:latin typeface="Open Sauce"/>
              <a:ea typeface="Open Sauce"/>
              <a:cs typeface="Open Sauce"/>
              <a:sym typeface="Open Sauce"/>
            </a:endParaRPr>
          </a:p>
          <a:p>
            <a:pPr algn="just">
              <a:lnSpc>
                <a:spcPts val="3600"/>
              </a:lnSpc>
            </a:pPr>
            <a:r>
              <a:rPr lang="en-US" sz="3000" dirty="0">
                <a:solidFill>
                  <a:srgbClr val="A3D1FD"/>
                </a:solidFill>
                <a:latin typeface="Open Sauce"/>
                <a:ea typeface="Open Sauce"/>
                <a:cs typeface="Open Sauce"/>
                <a:sym typeface="Open Sauce"/>
              </a:rPr>
              <a:t>·The NATA prides itself on representation and advocacy for the athletic training profession, prioritizing our member-driven strategic plan and commitments, we welcome all perspectives within the profession</a:t>
            </a:r>
          </a:p>
          <a:p>
            <a:pPr algn="just">
              <a:lnSpc>
                <a:spcPts val="3600"/>
              </a:lnSpc>
            </a:pPr>
            <a:endParaRPr lang="en-US" sz="3000" dirty="0">
              <a:solidFill>
                <a:srgbClr val="A3D1FD"/>
              </a:solidFill>
              <a:latin typeface="Open Sauce"/>
              <a:ea typeface="Open Sauce"/>
              <a:cs typeface="Open Sauce"/>
              <a:sym typeface="Open Sauce"/>
            </a:endParaRPr>
          </a:p>
          <a:p>
            <a:pPr algn="just">
              <a:lnSpc>
                <a:spcPts val="3600"/>
              </a:lnSpc>
            </a:pPr>
            <a:r>
              <a:rPr lang="en-US" sz="3000" dirty="0">
                <a:solidFill>
                  <a:srgbClr val="A3D1FD"/>
                </a:solidFill>
                <a:latin typeface="Open Sauce"/>
                <a:ea typeface="Open Sauce"/>
                <a:cs typeface="Open Sauce"/>
                <a:sym typeface="Open Sauce"/>
              </a:rPr>
              <a:t>·The NATA is a membership organization rather than a credentialing body that recognizes state regulatory requirements are mandatory and legal for AT practice.</a:t>
            </a:r>
          </a:p>
          <a:p>
            <a:pPr algn="just">
              <a:lnSpc>
                <a:spcPts val="2400"/>
              </a:lnSpc>
            </a:pPr>
            <a:endParaRPr lang="en-US" sz="3000" dirty="0">
              <a:solidFill>
                <a:srgbClr val="A3D1FD"/>
              </a:solidFill>
              <a:latin typeface="Open Sauce"/>
              <a:ea typeface="Open Sauce"/>
              <a:cs typeface="Open Sauce"/>
              <a:sym typeface="Open Sauce"/>
            </a:endParaRPr>
          </a:p>
          <a:p>
            <a:pPr algn="just">
              <a:lnSpc>
                <a:spcPts val="2544"/>
              </a:lnSpc>
            </a:pPr>
            <a:endParaRPr lang="en-US" sz="3000" dirty="0">
              <a:solidFill>
                <a:srgbClr val="A3D1FD"/>
              </a:solidFill>
              <a:latin typeface="Open Sauce"/>
              <a:ea typeface="Open Sauce"/>
              <a:cs typeface="Open Sauce"/>
              <a:sym typeface="Open Sauce"/>
            </a:endParaRPr>
          </a:p>
        </p:txBody>
      </p:sp>
      <p:grpSp>
        <p:nvGrpSpPr>
          <p:cNvPr id="9" name="Group 9"/>
          <p:cNvGrpSpPr/>
          <p:nvPr/>
        </p:nvGrpSpPr>
        <p:grpSpPr>
          <a:xfrm rot="-7210721">
            <a:off x="14292858" y="-1006602"/>
            <a:ext cx="7829382" cy="2907107"/>
            <a:chOff x="0" y="0"/>
            <a:chExt cx="1881191" cy="698500"/>
          </a:xfrm>
        </p:grpSpPr>
        <p:sp>
          <p:nvSpPr>
            <p:cNvPr id="10" name="Freeform 10"/>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11" name="TextBox 11"/>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1999">
            <a:off x="15432892" y="1657784"/>
            <a:ext cx="4344844" cy="884486"/>
            <a:chOff x="0" y="0"/>
            <a:chExt cx="3431227" cy="698500"/>
          </a:xfrm>
        </p:grpSpPr>
        <p:sp>
          <p:nvSpPr>
            <p:cNvPr id="13" name="Freeform 13"/>
            <p:cNvSpPr/>
            <p:nvPr/>
          </p:nvSpPr>
          <p:spPr>
            <a:xfrm>
              <a:off x="3422" y="0"/>
              <a:ext cx="3424384" cy="698500"/>
            </a:xfrm>
            <a:custGeom>
              <a:avLst/>
              <a:gdLst/>
              <a:ahLst/>
              <a:cxnLst/>
              <a:rect l="l" t="t" r="r" b="b"/>
              <a:pathLst>
                <a:path w="3424384" h="698500">
                  <a:moveTo>
                    <a:pt x="3418845" y="364652"/>
                  </a:moveTo>
                  <a:lnTo>
                    <a:pt x="3233566" y="683098"/>
                  </a:lnTo>
                  <a:cubicBezTo>
                    <a:pt x="3228018" y="692634"/>
                    <a:pt x="3217819" y="698500"/>
                    <a:pt x="3206787" y="698500"/>
                  </a:cubicBezTo>
                  <a:lnTo>
                    <a:pt x="217597" y="698500"/>
                  </a:lnTo>
                  <a:cubicBezTo>
                    <a:pt x="206565" y="698500"/>
                    <a:pt x="196365" y="692634"/>
                    <a:pt x="190817" y="683098"/>
                  </a:cubicBezTo>
                  <a:lnTo>
                    <a:pt x="5539" y="364652"/>
                  </a:lnTo>
                  <a:cubicBezTo>
                    <a:pt x="0" y="355131"/>
                    <a:pt x="0" y="343369"/>
                    <a:pt x="5539" y="333848"/>
                  </a:cubicBezTo>
                  <a:lnTo>
                    <a:pt x="190817" y="15402"/>
                  </a:lnTo>
                  <a:cubicBezTo>
                    <a:pt x="196365" y="5866"/>
                    <a:pt x="206565" y="0"/>
                    <a:pt x="217597" y="0"/>
                  </a:cubicBezTo>
                  <a:lnTo>
                    <a:pt x="3206787" y="0"/>
                  </a:lnTo>
                  <a:cubicBezTo>
                    <a:pt x="3217819" y="0"/>
                    <a:pt x="3228018" y="5866"/>
                    <a:pt x="3233566" y="15402"/>
                  </a:cubicBezTo>
                  <a:lnTo>
                    <a:pt x="3418845" y="333848"/>
                  </a:lnTo>
                  <a:cubicBezTo>
                    <a:pt x="3424384" y="343369"/>
                    <a:pt x="3424384" y="355131"/>
                    <a:pt x="3418845" y="364652"/>
                  </a:cubicBezTo>
                  <a:close/>
                </a:path>
              </a:pathLst>
            </a:custGeom>
            <a:solidFill>
              <a:srgbClr val="000000"/>
            </a:solidFill>
          </p:spPr>
          <p:txBody>
            <a:bodyPr/>
            <a:lstStyle/>
            <a:p>
              <a:endParaRPr lang="en-US"/>
            </a:p>
          </p:txBody>
        </p:sp>
        <p:sp>
          <p:nvSpPr>
            <p:cNvPr id="14" name="TextBox 14"/>
            <p:cNvSpPr txBox="1"/>
            <p:nvPr/>
          </p:nvSpPr>
          <p:spPr>
            <a:xfrm>
              <a:off x="114300" y="-38100"/>
              <a:ext cx="3202627" cy="7366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3770398" y="587980"/>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Freeform 16"/>
          <p:cNvSpPr/>
          <p:nvPr/>
        </p:nvSpPr>
        <p:spPr>
          <a:xfrm flipH="1">
            <a:off x="3349539" y="587980"/>
            <a:ext cx="1067690" cy="881439"/>
          </a:xfrm>
          <a:custGeom>
            <a:avLst/>
            <a:gdLst/>
            <a:ahLst/>
            <a:cxnLst/>
            <a:rect l="l" t="t" r="r" b="b"/>
            <a:pathLst>
              <a:path w="1067690" h="881439">
                <a:moveTo>
                  <a:pt x="1067690" y="0"/>
                </a:moveTo>
                <a:lnTo>
                  <a:pt x="0" y="0"/>
                </a:lnTo>
                <a:lnTo>
                  <a:pt x="0" y="881440"/>
                </a:lnTo>
                <a:lnTo>
                  <a:pt x="1067690" y="881440"/>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grpSp>
        <p:nvGrpSpPr>
          <p:cNvPr id="17" name="Group 17"/>
          <p:cNvGrpSpPr/>
          <p:nvPr/>
        </p:nvGrpSpPr>
        <p:grpSpPr>
          <a:xfrm>
            <a:off x="287040" y="9575598"/>
            <a:ext cx="2021419" cy="487093"/>
            <a:chOff x="0" y="0"/>
            <a:chExt cx="2898754" cy="698500"/>
          </a:xfrm>
        </p:grpSpPr>
        <p:sp>
          <p:nvSpPr>
            <p:cNvPr id="18" name="Freeform 18"/>
            <p:cNvSpPr/>
            <p:nvPr/>
          </p:nvSpPr>
          <p:spPr>
            <a:xfrm>
              <a:off x="3677" y="0"/>
              <a:ext cx="2891399" cy="698500"/>
            </a:xfrm>
            <a:custGeom>
              <a:avLst/>
              <a:gdLst/>
              <a:ahLst/>
              <a:cxnLst/>
              <a:rect l="l" t="t" r="r" b="b"/>
              <a:pathLst>
                <a:path w="2891399" h="698500">
                  <a:moveTo>
                    <a:pt x="2885446" y="365802"/>
                  </a:moveTo>
                  <a:lnTo>
                    <a:pt x="2701507" y="681948"/>
                  </a:lnTo>
                  <a:cubicBezTo>
                    <a:pt x="2695545" y="692196"/>
                    <a:pt x="2684583" y="698500"/>
                    <a:pt x="2672727" y="698500"/>
                  </a:cubicBezTo>
                  <a:lnTo>
                    <a:pt x="218673" y="698500"/>
                  </a:lnTo>
                  <a:cubicBezTo>
                    <a:pt x="206817" y="698500"/>
                    <a:pt x="195855" y="692196"/>
                    <a:pt x="189893" y="681948"/>
                  </a:cubicBezTo>
                  <a:lnTo>
                    <a:pt x="5953" y="365802"/>
                  </a:lnTo>
                  <a:cubicBezTo>
                    <a:pt x="0" y="355570"/>
                    <a:pt x="0" y="342930"/>
                    <a:pt x="5953" y="332698"/>
                  </a:cubicBezTo>
                  <a:lnTo>
                    <a:pt x="189893" y="16552"/>
                  </a:lnTo>
                  <a:cubicBezTo>
                    <a:pt x="195855" y="6304"/>
                    <a:pt x="206817" y="0"/>
                    <a:pt x="218673" y="0"/>
                  </a:cubicBezTo>
                  <a:lnTo>
                    <a:pt x="2672727" y="0"/>
                  </a:lnTo>
                  <a:cubicBezTo>
                    <a:pt x="2684583" y="0"/>
                    <a:pt x="2695545" y="6304"/>
                    <a:pt x="2701507" y="16552"/>
                  </a:cubicBezTo>
                  <a:lnTo>
                    <a:pt x="2885446" y="332698"/>
                  </a:lnTo>
                  <a:cubicBezTo>
                    <a:pt x="2891399" y="342930"/>
                    <a:pt x="2891399" y="355570"/>
                    <a:pt x="2885446" y="365802"/>
                  </a:cubicBezTo>
                  <a:close/>
                </a:path>
              </a:pathLst>
            </a:custGeom>
            <a:solidFill>
              <a:srgbClr val="000000"/>
            </a:solidFill>
          </p:spPr>
          <p:txBody>
            <a:bodyPr/>
            <a:lstStyle/>
            <a:p>
              <a:endParaRPr lang="en-US"/>
            </a:p>
          </p:txBody>
        </p:sp>
        <p:sp>
          <p:nvSpPr>
            <p:cNvPr id="19" name="TextBox 19"/>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58018" y="7628933"/>
            <a:ext cx="2079462" cy="1787038"/>
            <a:chOff x="0" y="0"/>
            <a:chExt cx="812800" cy="698500"/>
          </a:xfrm>
        </p:grpSpPr>
        <p:sp>
          <p:nvSpPr>
            <p:cNvPr id="21" name="Freeform 21"/>
            <p:cNvSpPr/>
            <p:nvPr/>
          </p:nvSpPr>
          <p:spPr>
            <a:xfrm>
              <a:off x="11439" y="0"/>
              <a:ext cx="789923" cy="698500"/>
            </a:xfrm>
            <a:custGeom>
              <a:avLst/>
              <a:gdLst/>
              <a:ahLst/>
              <a:cxnLst/>
              <a:rect l="l" t="t" r="r" b="b"/>
              <a:pathLst>
                <a:path w="789923" h="698500">
                  <a:moveTo>
                    <a:pt x="771404" y="400738"/>
                  </a:moveTo>
                  <a:lnTo>
                    <a:pt x="628118" y="647012"/>
                  </a:lnTo>
                  <a:cubicBezTo>
                    <a:pt x="609571" y="678889"/>
                    <a:pt x="575473" y="698500"/>
                    <a:pt x="538592" y="698500"/>
                  </a:cubicBezTo>
                  <a:lnTo>
                    <a:pt x="251330" y="698500"/>
                  </a:lnTo>
                  <a:cubicBezTo>
                    <a:pt x="214449" y="698500"/>
                    <a:pt x="180351" y="678889"/>
                    <a:pt x="161804" y="647012"/>
                  </a:cubicBezTo>
                  <a:lnTo>
                    <a:pt x="18518" y="400738"/>
                  </a:lnTo>
                  <a:cubicBezTo>
                    <a:pt x="0" y="368910"/>
                    <a:pt x="0" y="329590"/>
                    <a:pt x="18518" y="297762"/>
                  </a:cubicBezTo>
                  <a:lnTo>
                    <a:pt x="161804" y="51488"/>
                  </a:lnTo>
                  <a:cubicBezTo>
                    <a:pt x="180351" y="19611"/>
                    <a:pt x="214449" y="0"/>
                    <a:pt x="251330" y="0"/>
                  </a:cubicBezTo>
                  <a:lnTo>
                    <a:pt x="538592" y="0"/>
                  </a:lnTo>
                  <a:cubicBezTo>
                    <a:pt x="575473" y="0"/>
                    <a:pt x="609571" y="19611"/>
                    <a:pt x="628118" y="51488"/>
                  </a:cubicBezTo>
                  <a:lnTo>
                    <a:pt x="771404" y="297762"/>
                  </a:lnTo>
                  <a:cubicBezTo>
                    <a:pt x="789922" y="329590"/>
                    <a:pt x="789922" y="368910"/>
                    <a:pt x="771404" y="400738"/>
                  </a:cubicBezTo>
                  <a:close/>
                </a:path>
              </a:pathLst>
            </a:custGeom>
            <a:solidFill>
              <a:srgbClr val="000000"/>
            </a:solidFill>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430204" y="7776905"/>
            <a:ext cx="1727975" cy="1491094"/>
            <a:chOff x="0" y="0"/>
            <a:chExt cx="809466" cy="698500"/>
          </a:xfrm>
        </p:grpSpPr>
        <p:sp>
          <p:nvSpPr>
            <p:cNvPr id="24" name="Freeform 24"/>
            <p:cNvSpPr/>
            <p:nvPr/>
          </p:nvSpPr>
          <p:spPr>
            <a:xfrm>
              <a:off x="13765" y="0"/>
              <a:ext cx="781936" cy="698500"/>
            </a:xfrm>
            <a:custGeom>
              <a:avLst/>
              <a:gdLst/>
              <a:ahLst/>
              <a:cxnLst/>
              <a:rect l="l" t="t" r="r" b="b"/>
              <a:pathLst>
                <a:path w="781936" h="698500">
                  <a:moveTo>
                    <a:pt x="759651" y="411211"/>
                  </a:moveTo>
                  <a:lnTo>
                    <a:pt x="628552" y="636539"/>
                  </a:lnTo>
                  <a:cubicBezTo>
                    <a:pt x="606232" y="674900"/>
                    <a:pt x="565198" y="698500"/>
                    <a:pt x="520816" y="698500"/>
                  </a:cubicBezTo>
                  <a:lnTo>
                    <a:pt x="261120" y="698500"/>
                  </a:lnTo>
                  <a:cubicBezTo>
                    <a:pt x="216738" y="698500"/>
                    <a:pt x="175704" y="674900"/>
                    <a:pt x="153385" y="636539"/>
                  </a:cubicBezTo>
                  <a:lnTo>
                    <a:pt x="22285" y="411211"/>
                  </a:lnTo>
                  <a:cubicBezTo>
                    <a:pt x="0" y="372909"/>
                    <a:pt x="0" y="325591"/>
                    <a:pt x="22285" y="287289"/>
                  </a:cubicBezTo>
                  <a:lnTo>
                    <a:pt x="153385" y="61961"/>
                  </a:lnTo>
                  <a:cubicBezTo>
                    <a:pt x="175704" y="23600"/>
                    <a:pt x="216738" y="0"/>
                    <a:pt x="261120" y="0"/>
                  </a:cubicBezTo>
                  <a:lnTo>
                    <a:pt x="520816" y="0"/>
                  </a:lnTo>
                  <a:cubicBezTo>
                    <a:pt x="565198" y="0"/>
                    <a:pt x="606232" y="23600"/>
                    <a:pt x="628552" y="61961"/>
                  </a:cubicBezTo>
                  <a:lnTo>
                    <a:pt x="759651" y="287289"/>
                  </a:lnTo>
                  <a:cubicBezTo>
                    <a:pt x="781936" y="325591"/>
                    <a:pt x="781936" y="372909"/>
                    <a:pt x="759651" y="4112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5" name="TextBox 25"/>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26" name="Freeform 26"/>
          <p:cNvSpPr/>
          <p:nvPr/>
        </p:nvSpPr>
        <p:spPr>
          <a:xfrm>
            <a:off x="854229" y="8078932"/>
            <a:ext cx="887040" cy="887040"/>
          </a:xfrm>
          <a:custGeom>
            <a:avLst/>
            <a:gdLst/>
            <a:ahLst/>
            <a:cxnLst/>
            <a:rect l="l" t="t" r="r" b="b"/>
            <a:pathLst>
              <a:path w="887040" h="887040">
                <a:moveTo>
                  <a:pt x="0" y="0"/>
                </a:moveTo>
                <a:lnTo>
                  <a:pt x="887041" y="0"/>
                </a:lnTo>
                <a:lnTo>
                  <a:pt x="887041" y="887040"/>
                </a:lnTo>
                <a:lnTo>
                  <a:pt x="0" y="8870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7"/>
          <p:cNvSpPr txBox="1"/>
          <p:nvPr/>
        </p:nvSpPr>
        <p:spPr>
          <a:xfrm>
            <a:off x="359414" y="9661683"/>
            <a:ext cx="1869554" cy="278499"/>
          </a:xfrm>
          <a:prstGeom prst="rect">
            <a:avLst/>
          </a:prstGeom>
        </p:spPr>
        <p:txBody>
          <a:bodyPr lIns="0" tIns="0" rIns="0" bIns="0" rtlCol="0" anchor="t">
            <a:spAutoFit/>
          </a:bodyPr>
          <a:lstStyle/>
          <a:p>
            <a:pPr algn="ctr">
              <a:lnSpc>
                <a:spcPts val="2138"/>
              </a:lnSpc>
            </a:pPr>
            <a:r>
              <a:rPr lang="en-US" sz="1781" b="1">
                <a:solidFill>
                  <a:srgbClr val="FFFFFF"/>
                </a:solidFill>
                <a:latin typeface="Serithai Expanded Bold"/>
                <a:ea typeface="Serithai Expanded Bold"/>
                <a:cs typeface="Serithai Expanded Bold"/>
                <a:sym typeface="Serithai Expanded Bold"/>
              </a:rPr>
              <a:t>MEMBERSHIP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0" y="740683"/>
            <a:ext cx="18288000" cy="9010650"/>
            <a:chOff x="0" y="0"/>
            <a:chExt cx="1330595" cy="655595"/>
          </a:xfrm>
        </p:grpSpPr>
        <p:sp>
          <p:nvSpPr>
            <p:cNvPr id="4" name="Freeform 4"/>
            <p:cNvSpPr/>
            <p:nvPr/>
          </p:nvSpPr>
          <p:spPr>
            <a:xfrm>
              <a:off x="0" y="0"/>
              <a:ext cx="1330595" cy="655595"/>
            </a:xfrm>
            <a:custGeom>
              <a:avLst/>
              <a:gdLst/>
              <a:ahLst/>
              <a:cxnLst/>
              <a:rect l="l" t="t" r="r" b="b"/>
              <a:pathLst>
                <a:path w="1330595" h="655595">
                  <a:moveTo>
                    <a:pt x="11853" y="0"/>
                  </a:moveTo>
                  <a:lnTo>
                    <a:pt x="1318741" y="0"/>
                  </a:lnTo>
                  <a:cubicBezTo>
                    <a:pt x="1325288" y="0"/>
                    <a:pt x="1330595" y="5307"/>
                    <a:pt x="1330595" y="11853"/>
                  </a:cubicBezTo>
                  <a:lnTo>
                    <a:pt x="1330595" y="643742"/>
                  </a:lnTo>
                  <a:cubicBezTo>
                    <a:pt x="1330595" y="646885"/>
                    <a:pt x="1329346" y="649900"/>
                    <a:pt x="1327123" y="652123"/>
                  </a:cubicBezTo>
                  <a:cubicBezTo>
                    <a:pt x="1324900" y="654346"/>
                    <a:pt x="1321885" y="655595"/>
                    <a:pt x="1318741" y="655595"/>
                  </a:cubicBezTo>
                  <a:lnTo>
                    <a:pt x="11853" y="655595"/>
                  </a:lnTo>
                  <a:cubicBezTo>
                    <a:pt x="8710" y="655595"/>
                    <a:pt x="5695" y="654346"/>
                    <a:pt x="3472" y="652123"/>
                  </a:cubicBezTo>
                  <a:cubicBezTo>
                    <a:pt x="1249" y="649900"/>
                    <a:pt x="0" y="646885"/>
                    <a:pt x="0" y="643742"/>
                  </a:cubicBezTo>
                  <a:lnTo>
                    <a:pt x="0" y="11853"/>
                  </a:lnTo>
                  <a:cubicBezTo>
                    <a:pt x="0" y="8710"/>
                    <a:pt x="1249" y="5695"/>
                    <a:pt x="3472" y="3472"/>
                  </a:cubicBezTo>
                  <a:cubicBezTo>
                    <a:pt x="5695" y="1249"/>
                    <a:pt x="8710" y="0"/>
                    <a:pt x="11853" y="0"/>
                  </a:cubicBezTo>
                  <a:close/>
                </a:path>
              </a:pathLst>
            </a:custGeom>
            <a:solidFill>
              <a:srgbClr val="000000"/>
            </a:solidFill>
          </p:spPr>
          <p:txBody>
            <a:bodyPr/>
            <a:lstStyle/>
            <a:p>
              <a:endParaRPr lang="en-US"/>
            </a:p>
          </p:txBody>
        </p:sp>
        <p:sp>
          <p:nvSpPr>
            <p:cNvPr id="5" name="TextBox 5"/>
            <p:cNvSpPr txBox="1"/>
            <p:nvPr/>
          </p:nvSpPr>
          <p:spPr>
            <a:xfrm>
              <a:off x="0" y="-38100"/>
              <a:ext cx="1330595" cy="69369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28938" y="207283"/>
            <a:ext cx="17630124" cy="9544050"/>
          </a:xfrm>
          <a:prstGeom prst="rect">
            <a:avLst/>
          </a:prstGeom>
        </p:spPr>
        <p:txBody>
          <a:bodyPr lIns="0" tIns="0" rIns="0" bIns="0" rtlCol="0" anchor="t">
            <a:spAutoFit/>
          </a:bodyPr>
          <a:lstStyle/>
          <a:p>
            <a:pPr algn="l">
              <a:lnSpc>
                <a:spcPts val="3499"/>
              </a:lnSpc>
            </a:pPr>
            <a:endParaRPr dirty="0"/>
          </a:p>
          <a:p>
            <a:pPr algn="l">
              <a:lnSpc>
                <a:spcPts val="3499"/>
              </a:lnSpc>
            </a:pPr>
            <a:endParaRPr dirty="0"/>
          </a:p>
          <a:p>
            <a:pPr algn="l">
              <a:lnSpc>
                <a:spcPts val="3499"/>
              </a:lnSpc>
            </a:pPr>
            <a:r>
              <a:rPr lang="en-US" sz="2499" b="1" dirty="0">
                <a:solidFill>
                  <a:srgbClr val="FFFFFF"/>
                </a:solidFill>
                <a:latin typeface="Open Sauce Bold"/>
                <a:ea typeface="Open Sauce Bold"/>
                <a:cs typeface="Open Sauce Bold"/>
                <a:sym typeface="Open Sauce Bold"/>
              </a:rPr>
              <a:t>3.4 Membership Rights and Privileges</a:t>
            </a:r>
            <a:r>
              <a:rPr lang="en-US" sz="2499" dirty="0">
                <a:solidFill>
                  <a:srgbClr val="A3D1FD"/>
                </a:solidFill>
                <a:latin typeface="Open Sauce"/>
                <a:ea typeface="Open Sauce"/>
                <a:cs typeface="Open Sauce"/>
                <a:sym typeface="Open Sauce"/>
              </a:rPr>
              <a:t>. </a:t>
            </a:r>
          </a:p>
          <a:p>
            <a:pPr algn="l">
              <a:lnSpc>
                <a:spcPts val="3499"/>
              </a:lnSpc>
            </a:pPr>
            <a:endParaRPr lang="en-US" sz="2499" dirty="0">
              <a:solidFill>
                <a:srgbClr val="A3D1FD"/>
              </a:solidFill>
              <a:latin typeface="Open Sauce"/>
              <a:ea typeface="Open Sauce"/>
              <a:cs typeface="Open Sauce"/>
              <a:sym typeface="Open Sauce"/>
            </a:endParaRPr>
          </a:p>
          <a:p>
            <a:pPr algn="l">
              <a:lnSpc>
                <a:spcPts val="3499"/>
              </a:lnSpc>
            </a:pPr>
            <a:r>
              <a:rPr lang="en-US" sz="2499" dirty="0">
                <a:solidFill>
                  <a:srgbClr val="A3D1FD"/>
                </a:solidFill>
                <a:latin typeface="Open Sauce"/>
                <a:ea typeface="Open Sauce"/>
                <a:cs typeface="Open Sauce"/>
                <a:sym typeface="Open Sauce"/>
              </a:rPr>
              <a:t>(a) </a:t>
            </a:r>
            <a:r>
              <a:rPr lang="en-US" sz="2499" b="1" dirty="0">
                <a:solidFill>
                  <a:srgbClr val="FFFFFF"/>
                </a:solidFill>
                <a:latin typeface="Open Sauce Bold"/>
                <a:ea typeface="Open Sauce Bold"/>
                <a:cs typeface="Open Sauce Bold"/>
                <a:sym typeface="Open Sauce Bold"/>
              </a:rPr>
              <a:t>Certified Members</a:t>
            </a:r>
            <a:r>
              <a:rPr lang="en-US" sz="2499" dirty="0">
                <a:solidFill>
                  <a:srgbClr val="A3D1FD"/>
                </a:solidFill>
                <a:latin typeface="Open Sauce"/>
                <a:ea typeface="Open Sauce"/>
                <a:cs typeface="Open Sauce"/>
                <a:sym typeface="Open Sauce"/>
              </a:rPr>
              <a:t>. Each Certified Member shall have the right to one (1) vote on any matter coming before the Members and the right to attend the Annual Meeting and Clinical Symposia, the Annual Members’ Meeting, and other national meetings of NATA. Only Certified Members shall be eligible to serve as Directors and Officers of NATA. Certified Members may serve on Committees and as liaisons. Certified Members shall have the right to exercise such other privileges prescribed by the Board of Directors and set forth in these Bylaws and the Policies and Procedures Manual. </a:t>
            </a:r>
          </a:p>
          <a:p>
            <a:pPr algn="l">
              <a:lnSpc>
                <a:spcPts val="3499"/>
              </a:lnSpc>
            </a:pPr>
            <a:endParaRPr lang="en-US" sz="2499" dirty="0">
              <a:solidFill>
                <a:srgbClr val="A3D1FD"/>
              </a:solidFill>
              <a:latin typeface="Open Sauce"/>
              <a:ea typeface="Open Sauce"/>
              <a:cs typeface="Open Sauce"/>
              <a:sym typeface="Open Sauce"/>
            </a:endParaRPr>
          </a:p>
          <a:p>
            <a:pPr algn="l">
              <a:lnSpc>
                <a:spcPts val="3499"/>
              </a:lnSpc>
            </a:pPr>
            <a:r>
              <a:rPr lang="en-US" sz="2499" dirty="0">
                <a:solidFill>
                  <a:srgbClr val="A3D1FD"/>
                </a:solidFill>
                <a:latin typeface="Open Sauce"/>
                <a:ea typeface="Open Sauce"/>
                <a:cs typeface="Open Sauce"/>
                <a:sym typeface="Open Sauce"/>
              </a:rPr>
              <a:t>(b) </a:t>
            </a:r>
            <a:r>
              <a:rPr lang="en-US" sz="2499" b="1" dirty="0">
                <a:solidFill>
                  <a:srgbClr val="FFFFFF"/>
                </a:solidFill>
                <a:latin typeface="Open Sauce Bold"/>
                <a:ea typeface="Open Sauce Bold"/>
                <a:cs typeface="Open Sauce Bold"/>
                <a:sym typeface="Open Sauce Bold"/>
              </a:rPr>
              <a:t>Certified-Retired Members</a:t>
            </a:r>
            <a:r>
              <a:rPr lang="en-US" sz="2499" dirty="0">
                <a:solidFill>
                  <a:srgbClr val="A3D1FD"/>
                </a:solidFill>
                <a:latin typeface="Open Sauce"/>
                <a:ea typeface="Open Sauce"/>
                <a:cs typeface="Open Sauce"/>
                <a:sym typeface="Open Sauce"/>
              </a:rPr>
              <a:t>. Certified-Retired members shall have the right to one (1) vote on any matter coming before the Members and the right to attend the Annual Meeting and Clinical Symposia, the Annual Members’ Meeting, and other national meetings of NATA. Certified-Retired members shall pay no dues and have other rights and privileges prescribed by the Board of Directors and set forth in these Bylaws and the Policies and Procedures Manual. </a:t>
            </a:r>
          </a:p>
          <a:p>
            <a:pPr algn="l">
              <a:lnSpc>
                <a:spcPts val="3499"/>
              </a:lnSpc>
            </a:pPr>
            <a:endParaRPr lang="en-US" sz="2499" dirty="0">
              <a:solidFill>
                <a:srgbClr val="A3D1FD"/>
              </a:solidFill>
              <a:latin typeface="Open Sauce"/>
              <a:ea typeface="Open Sauce"/>
              <a:cs typeface="Open Sauce"/>
              <a:sym typeface="Open Sauce"/>
            </a:endParaRPr>
          </a:p>
          <a:p>
            <a:pPr algn="l">
              <a:lnSpc>
                <a:spcPts val="3499"/>
              </a:lnSpc>
            </a:pPr>
            <a:r>
              <a:rPr lang="en-US" sz="2499" dirty="0">
                <a:solidFill>
                  <a:srgbClr val="A3D1FD"/>
                </a:solidFill>
                <a:latin typeface="Open Sauce"/>
                <a:ea typeface="Open Sauce"/>
                <a:cs typeface="Open Sauce"/>
                <a:sym typeface="Open Sauce"/>
              </a:rPr>
              <a:t>(c) </a:t>
            </a:r>
            <a:r>
              <a:rPr lang="en-US" sz="2499" b="1" dirty="0">
                <a:solidFill>
                  <a:srgbClr val="FFFFFF"/>
                </a:solidFill>
                <a:latin typeface="Open Sauce Bold"/>
                <a:ea typeface="Open Sauce Bold"/>
                <a:cs typeface="Open Sauce Bold"/>
                <a:sym typeface="Open Sauce Bold"/>
              </a:rPr>
              <a:t>Other Members</a:t>
            </a:r>
            <a:r>
              <a:rPr lang="en-US" sz="2499" dirty="0">
                <a:solidFill>
                  <a:srgbClr val="A3D1FD"/>
                </a:solidFill>
                <a:latin typeface="Open Sauce"/>
                <a:ea typeface="Open Sauce"/>
                <a:cs typeface="Open Sauce"/>
                <a:sym typeface="Open Sauce"/>
              </a:rPr>
              <a:t>. Other Members shall have the right to attend the Annual Meeting and Clinical Symposia, the Annual Members’ Meeting, and other national meetings of NATA, but shall have no voting rights and shall not be eligible to serve as Directors or Officers of NATA. Such Members shall have other rights and privileges prescribed by the Board of Directors and set forth in these Bylaws and the Policies and Procedures Manual </a:t>
            </a:r>
          </a:p>
          <a:p>
            <a:pPr algn="l">
              <a:lnSpc>
                <a:spcPts val="2800"/>
              </a:lnSpc>
              <a:spcBef>
                <a:spcPct val="0"/>
              </a:spcBef>
            </a:pPr>
            <a:endParaRPr lang="en-US" sz="2499" dirty="0">
              <a:solidFill>
                <a:srgbClr val="A3D1FD"/>
              </a:solidFill>
              <a:latin typeface="Open Sauce"/>
              <a:ea typeface="Open Sauce"/>
              <a:cs typeface="Open Sauce"/>
              <a:sym typeface="Open Sauce"/>
            </a:endParaRPr>
          </a:p>
        </p:txBody>
      </p:sp>
      <p:sp>
        <p:nvSpPr>
          <p:cNvPr id="7" name="TextBox 7"/>
          <p:cNvSpPr txBox="1"/>
          <p:nvPr/>
        </p:nvSpPr>
        <p:spPr>
          <a:xfrm>
            <a:off x="7323854" y="254908"/>
            <a:ext cx="2648216" cy="534762"/>
          </a:xfrm>
          <a:prstGeom prst="rect">
            <a:avLst/>
          </a:prstGeom>
        </p:spPr>
        <p:txBody>
          <a:bodyPr lIns="0" tIns="0" rIns="0" bIns="0" rtlCol="0" anchor="t">
            <a:spAutoFit/>
          </a:bodyPr>
          <a:lstStyle/>
          <a:p>
            <a:pPr algn="ctr">
              <a:lnSpc>
                <a:spcPts val="3840"/>
              </a:lnSpc>
            </a:pPr>
            <a:r>
              <a:rPr lang="en-US" sz="4400" b="1" dirty="0">
                <a:solidFill>
                  <a:srgbClr val="FFC000"/>
                </a:solidFill>
                <a:latin typeface="Serithai Expanded Bold"/>
                <a:ea typeface="Serithai Expanded Bold"/>
                <a:cs typeface="Serithai Expanded Bold"/>
                <a:sym typeface="Serithai Expanded Bold"/>
              </a:rPr>
              <a:t>ORIGINAL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360310" y="1028700"/>
            <a:ext cx="18648310" cy="8229600"/>
            <a:chOff x="0" y="0"/>
            <a:chExt cx="1356810" cy="598768"/>
          </a:xfrm>
        </p:grpSpPr>
        <p:sp>
          <p:nvSpPr>
            <p:cNvPr id="4" name="Freeform 4"/>
            <p:cNvSpPr/>
            <p:nvPr/>
          </p:nvSpPr>
          <p:spPr>
            <a:xfrm>
              <a:off x="0" y="0"/>
              <a:ext cx="1356810" cy="598768"/>
            </a:xfrm>
            <a:custGeom>
              <a:avLst/>
              <a:gdLst/>
              <a:ahLst/>
              <a:cxnLst/>
              <a:rect l="l" t="t" r="r" b="b"/>
              <a:pathLst>
                <a:path w="1356810" h="598768">
                  <a:moveTo>
                    <a:pt x="11624" y="0"/>
                  </a:moveTo>
                  <a:lnTo>
                    <a:pt x="1345186" y="0"/>
                  </a:lnTo>
                  <a:cubicBezTo>
                    <a:pt x="1348269" y="0"/>
                    <a:pt x="1351225" y="1225"/>
                    <a:pt x="1353405" y="3405"/>
                  </a:cubicBezTo>
                  <a:cubicBezTo>
                    <a:pt x="1355585" y="5585"/>
                    <a:pt x="1356810" y="8541"/>
                    <a:pt x="1356810" y="11624"/>
                  </a:cubicBezTo>
                  <a:lnTo>
                    <a:pt x="1356810" y="587143"/>
                  </a:lnTo>
                  <a:cubicBezTo>
                    <a:pt x="1356810" y="590226"/>
                    <a:pt x="1355585" y="593183"/>
                    <a:pt x="1353405" y="595363"/>
                  </a:cubicBezTo>
                  <a:cubicBezTo>
                    <a:pt x="1351225" y="597543"/>
                    <a:pt x="1348269" y="598768"/>
                    <a:pt x="1345186" y="598768"/>
                  </a:cubicBezTo>
                  <a:lnTo>
                    <a:pt x="11624" y="598768"/>
                  </a:lnTo>
                  <a:cubicBezTo>
                    <a:pt x="8541" y="598768"/>
                    <a:pt x="5585" y="597543"/>
                    <a:pt x="3405" y="595363"/>
                  </a:cubicBezTo>
                  <a:cubicBezTo>
                    <a:pt x="1225" y="593183"/>
                    <a:pt x="0" y="590226"/>
                    <a:pt x="0" y="587143"/>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636868"/>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0706" y="1497771"/>
            <a:ext cx="18046588" cy="8102600"/>
          </a:xfrm>
          <a:prstGeom prst="rect">
            <a:avLst/>
          </a:prstGeom>
        </p:spPr>
        <p:txBody>
          <a:bodyPr lIns="0" tIns="0" rIns="0" bIns="0" rtlCol="0" anchor="t">
            <a:spAutoFit/>
          </a:bodyPr>
          <a:lstStyle/>
          <a:p>
            <a:pPr algn="l">
              <a:lnSpc>
                <a:spcPts val="2800"/>
              </a:lnSpc>
            </a:pPr>
            <a:endParaRPr/>
          </a:p>
          <a:p>
            <a:pPr algn="l">
              <a:lnSpc>
                <a:spcPts val="2800"/>
              </a:lnSpc>
            </a:pPr>
            <a:endParaRPr/>
          </a:p>
          <a:p>
            <a:pPr algn="l">
              <a:lnSpc>
                <a:spcPts val="2800"/>
              </a:lnSpc>
            </a:pPr>
            <a:r>
              <a:rPr lang="en-US" sz="2000" b="1">
                <a:solidFill>
                  <a:srgbClr val="FFFFFF"/>
                </a:solidFill>
                <a:latin typeface="Open Sauce Bold"/>
                <a:ea typeface="Open Sauce Bold"/>
                <a:cs typeface="Open Sauce Bold"/>
                <a:sym typeface="Open Sauce Bold"/>
              </a:rPr>
              <a:t>3.4 Professional Membership Rights and Privileges. </a:t>
            </a:r>
          </a:p>
          <a:p>
            <a:pPr algn="l">
              <a:lnSpc>
                <a:spcPts val="2800"/>
              </a:lnSpc>
            </a:pPr>
            <a:endParaRPr lang="en-US" sz="2000" b="1">
              <a:solidFill>
                <a:srgbClr val="FFFFFF"/>
              </a:solidFill>
              <a:latin typeface="Open Sauce Bold"/>
              <a:ea typeface="Open Sauce Bold"/>
              <a:cs typeface="Open Sauce Bold"/>
              <a:sym typeface="Open Sauce Bold"/>
            </a:endParaRPr>
          </a:p>
          <a:p>
            <a:pPr algn="l">
              <a:lnSpc>
                <a:spcPts val="2800"/>
              </a:lnSpc>
            </a:pPr>
            <a:r>
              <a:rPr lang="en-US" sz="2000">
                <a:solidFill>
                  <a:srgbClr val="A3D1FD"/>
                </a:solidFill>
                <a:latin typeface="Open Sauce"/>
                <a:ea typeface="Open Sauce"/>
                <a:cs typeface="Open Sauce"/>
                <a:sym typeface="Open Sauce"/>
              </a:rPr>
              <a:t>(a)      </a:t>
            </a:r>
            <a:r>
              <a:rPr lang="en-US" sz="2000" b="1">
                <a:solidFill>
                  <a:srgbClr val="FFFFFF"/>
                </a:solidFill>
                <a:latin typeface="Open Sauce Bold"/>
                <a:ea typeface="Open Sauce Bold"/>
                <a:cs typeface="Open Sauce Bold"/>
                <a:sym typeface="Open Sauce Bold"/>
              </a:rPr>
              <a:t>Professional Members</a:t>
            </a:r>
            <a:r>
              <a:rPr lang="en-US" sz="2000">
                <a:solidFill>
                  <a:srgbClr val="A3D1FD"/>
                </a:solidFill>
                <a:latin typeface="Open Sauce"/>
                <a:ea typeface="Open Sauce"/>
                <a:cs typeface="Open Sauce"/>
                <a:sym typeface="Open Sauce"/>
              </a:rPr>
              <a:t>. Each Certified and/or Licensed Member shall have the right to one (1) vote on any matter coming before the Members and the right to attend the Annual Meeting and Clinical Symposia, the Annual Members’ Meeting, and other national meetings of NATA. Professional Members shall be eligible to serve as Directors and Officers of NATA. Professional Members also may serve on Committees and as liaisons. Professional Members shall have the right to exercise such other privileges prescribed by the Board of Directors and set forth in these Bylaws and the Policies and Procedures Manual.</a:t>
            </a:r>
          </a:p>
          <a:p>
            <a:pPr algn="l">
              <a:lnSpc>
                <a:spcPts val="2800"/>
              </a:lnSpc>
            </a:pPr>
            <a:endParaRPr lang="en-US" sz="2000">
              <a:solidFill>
                <a:srgbClr val="A3D1FD"/>
              </a:solidFill>
              <a:latin typeface="Open Sauce"/>
              <a:ea typeface="Open Sauce"/>
              <a:cs typeface="Open Sauce"/>
              <a:sym typeface="Open Sauce"/>
            </a:endParaRPr>
          </a:p>
          <a:p>
            <a:pPr algn="l">
              <a:lnSpc>
                <a:spcPts val="2800"/>
              </a:lnSpc>
            </a:pPr>
            <a:r>
              <a:rPr lang="en-US" sz="2000">
                <a:solidFill>
                  <a:srgbClr val="A3D1FD"/>
                </a:solidFill>
                <a:latin typeface="Open Sauce"/>
                <a:ea typeface="Open Sauce"/>
                <a:cs typeface="Open Sauce"/>
                <a:sym typeface="Open Sauce"/>
              </a:rPr>
              <a:t>(b)     </a:t>
            </a:r>
            <a:r>
              <a:rPr lang="en-US" sz="2000" b="1">
                <a:solidFill>
                  <a:srgbClr val="FFFFFF"/>
                </a:solidFill>
                <a:latin typeface="Open Sauce Bold"/>
                <a:ea typeface="Open Sauce Bold"/>
                <a:cs typeface="Open Sauce Bold"/>
                <a:sym typeface="Open Sauce Bold"/>
              </a:rPr>
              <a:t> Professional-Retired Members</a:t>
            </a:r>
            <a:r>
              <a:rPr lang="en-US" sz="2000">
                <a:solidFill>
                  <a:srgbClr val="A3D1FD"/>
                </a:solidFill>
                <a:latin typeface="Open Sauce"/>
                <a:ea typeface="Open Sauce"/>
                <a:cs typeface="Open Sauce"/>
                <a:sym typeface="Open Sauce"/>
              </a:rPr>
              <a:t>. Professional Certified-Retired and/or Licensed-Retired members shall have the right to one (1) vote on any matter coming before the Members and the right to attend the Annual Meeting and Clinical Symposia, the Annual Members’ Meeting, and other national meetings of NATA. Professional-Retired Members shall be eligible to serve as Directors and Officers of NATA. Professional-Retired Members may serve on Committees and as liaisons.  Professional-Retired members shall pay no dues and have other rights and privileges prescribed by the Board of Directors and set forth in these Bylaws and the Policies and Procedures Manual.</a:t>
            </a:r>
          </a:p>
          <a:p>
            <a:pPr algn="l">
              <a:lnSpc>
                <a:spcPts val="2800"/>
              </a:lnSpc>
            </a:pPr>
            <a:endParaRPr lang="en-US" sz="2000">
              <a:solidFill>
                <a:srgbClr val="A3D1FD"/>
              </a:solidFill>
              <a:latin typeface="Open Sauce"/>
              <a:ea typeface="Open Sauce"/>
              <a:cs typeface="Open Sauce"/>
              <a:sym typeface="Open Sauce"/>
            </a:endParaRPr>
          </a:p>
          <a:p>
            <a:pPr algn="l">
              <a:lnSpc>
                <a:spcPts val="2800"/>
              </a:lnSpc>
            </a:pPr>
            <a:r>
              <a:rPr lang="en-US" sz="2000" b="1">
                <a:solidFill>
                  <a:srgbClr val="FFFFFF"/>
                </a:solidFill>
                <a:latin typeface="Open Sauce Bold"/>
                <a:ea typeface="Open Sauce Bold"/>
                <a:cs typeface="Open Sauce Bold"/>
                <a:sym typeface="Open Sauce Bold"/>
              </a:rPr>
              <a:t>Other Membership Rights and Privileges</a:t>
            </a:r>
            <a:r>
              <a:rPr lang="en-US" sz="2000">
                <a:solidFill>
                  <a:srgbClr val="A3D1FD"/>
                </a:solidFill>
                <a:latin typeface="Open Sauce"/>
                <a:ea typeface="Open Sauce"/>
                <a:cs typeface="Open Sauce"/>
                <a:sym typeface="Open Sauce"/>
              </a:rPr>
              <a:t>:</a:t>
            </a:r>
          </a:p>
          <a:p>
            <a:pPr algn="l">
              <a:lnSpc>
                <a:spcPts val="2800"/>
              </a:lnSpc>
            </a:pPr>
            <a:r>
              <a:rPr lang="en-US" sz="2000">
                <a:solidFill>
                  <a:srgbClr val="A3D1FD"/>
                </a:solidFill>
                <a:latin typeface="Open Sauce"/>
                <a:ea typeface="Open Sauce"/>
                <a:cs typeface="Open Sauce"/>
                <a:sym typeface="Open Sauce"/>
              </a:rPr>
              <a:t>(c)      </a:t>
            </a:r>
            <a:r>
              <a:rPr lang="en-US" sz="2000" b="1">
                <a:solidFill>
                  <a:srgbClr val="FFFFFF"/>
                </a:solidFill>
                <a:latin typeface="Open Sauce Bold"/>
                <a:ea typeface="Open Sauce Bold"/>
                <a:cs typeface="Open Sauce Bold"/>
                <a:sym typeface="Open Sauce Bold"/>
              </a:rPr>
              <a:t> Other Members</a:t>
            </a:r>
            <a:r>
              <a:rPr lang="en-US" sz="2000">
                <a:solidFill>
                  <a:srgbClr val="A3D1FD"/>
                </a:solidFill>
                <a:latin typeface="Open Sauce"/>
                <a:ea typeface="Open Sauce"/>
                <a:cs typeface="Open Sauce"/>
                <a:sym typeface="Open Sauce"/>
              </a:rPr>
              <a:t>. Other Members shall have the right to attend the Annual Meeting and Clinical Symposia, the Annual Members’ Meeting, and other national meetings of NATA, but shall have no voting rights and shall not be eligible to serve as Directors or Officers of NATA. Such Members shall have other rights and privileges prescribed by the Board of Directors and set forth in these Bylaws and the Policies and Procedures Manual.</a:t>
            </a:r>
          </a:p>
          <a:p>
            <a:pPr algn="l">
              <a:lnSpc>
                <a:spcPts val="2800"/>
              </a:lnSpc>
            </a:pPr>
            <a:endParaRPr lang="en-US" sz="2000">
              <a:solidFill>
                <a:srgbClr val="A3D1FD"/>
              </a:solidFill>
              <a:latin typeface="Open Sauce"/>
              <a:ea typeface="Open Sauce"/>
              <a:cs typeface="Open Sauce"/>
              <a:sym typeface="Open Sauce"/>
            </a:endParaRPr>
          </a:p>
          <a:p>
            <a:pPr algn="l">
              <a:lnSpc>
                <a:spcPts val="2800"/>
              </a:lnSpc>
              <a:spcBef>
                <a:spcPct val="0"/>
              </a:spcBef>
            </a:pPr>
            <a:endParaRPr lang="en-US" sz="2000">
              <a:solidFill>
                <a:srgbClr val="A3D1FD"/>
              </a:solidFill>
              <a:latin typeface="Open Sauce"/>
              <a:ea typeface="Open Sauce"/>
              <a:cs typeface="Open Sauce"/>
              <a:sym typeface="Open Sauce"/>
            </a:endParaRPr>
          </a:p>
        </p:txBody>
      </p:sp>
      <p:sp>
        <p:nvSpPr>
          <p:cNvPr id="7" name="TextBox 7"/>
          <p:cNvSpPr txBox="1"/>
          <p:nvPr/>
        </p:nvSpPr>
        <p:spPr>
          <a:xfrm>
            <a:off x="7513036" y="1545396"/>
            <a:ext cx="2648216" cy="381000"/>
          </a:xfrm>
          <a:prstGeom prst="rect">
            <a:avLst/>
          </a:prstGeom>
        </p:spPr>
        <p:txBody>
          <a:bodyPr lIns="0" tIns="0" rIns="0" bIns="0" rtlCol="0" anchor="t">
            <a:spAutoFit/>
          </a:bodyPr>
          <a:lstStyle/>
          <a:p>
            <a:pPr algn="ctr">
              <a:lnSpc>
                <a:spcPts val="3028"/>
              </a:lnSpc>
            </a:pPr>
            <a:r>
              <a:rPr lang="en-US" sz="2523" b="1">
                <a:solidFill>
                  <a:srgbClr val="A3D1FD"/>
                </a:solidFill>
                <a:latin typeface="Serithai Expanded Bold"/>
                <a:ea typeface="Serithai Expanded Bold"/>
                <a:cs typeface="Serithai Expanded Bold"/>
                <a:sym typeface="Serithai Expanded Bold"/>
              </a:rPr>
              <a:t>PROPOSED</a:t>
            </a:r>
          </a:p>
        </p:txBody>
      </p:sp>
      <p:grpSp>
        <p:nvGrpSpPr>
          <p:cNvPr id="8" name="Group 8"/>
          <p:cNvGrpSpPr/>
          <p:nvPr/>
        </p:nvGrpSpPr>
        <p:grpSpPr>
          <a:xfrm>
            <a:off x="-186150" y="700587"/>
            <a:ext cx="18648310" cy="9586413"/>
            <a:chOff x="0" y="0"/>
            <a:chExt cx="1356810" cy="697486"/>
          </a:xfrm>
        </p:grpSpPr>
        <p:sp>
          <p:nvSpPr>
            <p:cNvPr id="9" name="Freeform 9"/>
            <p:cNvSpPr/>
            <p:nvPr/>
          </p:nvSpPr>
          <p:spPr>
            <a:xfrm>
              <a:off x="0" y="0"/>
              <a:ext cx="1356810" cy="697486"/>
            </a:xfrm>
            <a:custGeom>
              <a:avLst/>
              <a:gdLst/>
              <a:ahLst/>
              <a:cxnLst/>
              <a:rect l="l" t="t" r="r" b="b"/>
              <a:pathLst>
                <a:path w="1356810" h="697486">
                  <a:moveTo>
                    <a:pt x="11624" y="0"/>
                  </a:moveTo>
                  <a:lnTo>
                    <a:pt x="1345186" y="0"/>
                  </a:lnTo>
                  <a:cubicBezTo>
                    <a:pt x="1348269" y="0"/>
                    <a:pt x="1351225" y="1225"/>
                    <a:pt x="1353405" y="3405"/>
                  </a:cubicBezTo>
                  <a:cubicBezTo>
                    <a:pt x="1355585" y="5585"/>
                    <a:pt x="1356810" y="8541"/>
                    <a:pt x="1356810" y="11624"/>
                  </a:cubicBezTo>
                  <a:lnTo>
                    <a:pt x="1356810" y="685862"/>
                  </a:lnTo>
                  <a:cubicBezTo>
                    <a:pt x="1356810" y="688945"/>
                    <a:pt x="1355585" y="691902"/>
                    <a:pt x="1353405" y="694082"/>
                  </a:cubicBezTo>
                  <a:cubicBezTo>
                    <a:pt x="1351225" y="696262"/>
                    <a:pt x="1348269" y="697486"/>
                    <a:pt x="1345186" y="697486"/>
                  </a:cubicBezTo>
                  <a:lnTo>
                    <a:pt x="11624" y="697486"/>
                  </a:lnTo>
                  <a:cubicBezTo>
                    <a:pt x="8541" y="697486"/>
                    <a:pt x="5585" y="696262"/>
                    <a:pt x="3405" y="694082"/>
                  </a:cubicBezTo>
                  <a:cubicBezTo>
                    <a:pt x="1225" y="691902"/>
                    <a:pt x="0" y="688945"/>
                    <a:pt x="0" y="685862"/>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10" name="TextBox 10"/>
            <p:cNvSpPr txBox="1"/>
            <p:nvPr/>
          </p:nvSpPr>
          <p:spPr>
            <a:xfrm>
              <a:off x="0" y="-38100"/>
              <a:ext cx="1356810" cy="735586"/>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241412" y="123281"/>
            <a:ext cx="18046588" cy="10693400"/>
          </a:xfrm>
          <a:prstGeom prst="rect">
            <a:avLst/>
          </a:prstGeom>
        </p:spPr>
        <p:txBody>
          <a:bodyPr lIns="0" tIns="0" rIns="0" bIns="0" rtlCol="0" anchor="t">
            <a:spAutoFit/>
          </a:bodyPr>
          <a:lstStyle/>
          <a:p>
            <a:pPr algn="l">
              <a:lnSpc>
                <a:spcPts val="2800"/>
              </a:lnSpc>
            </a:pPr>
            <a:endParaRPr/>
          </a:p>
          <a:p>
            <a:pPr algn="l">
              <a:lnSpc>
                <a:spcPts val="3499"/>
              </a:lnSpc>
            </a:pPr>
            <a:endParaRPr/>
          </a:p>
          <a:p>
            <a:pPr algn="l">
              <a:lnSpc>
                <a:spcPts val="3499"/>
              </a:lnSpc>
            </a:pPr>
            <a:r>
              <a:rPr lang="en-US" sz="2499" b="1">
                <a:solidFill>
                  <a:srgbClr val="FFFFFF"/>
                </a:solidFill>
                <a:latin typeface="Open Sauce Bold"/>
                <a:ea typeface="Open Sauce Bold"/>
                <a:cs typeface="Open Sauce Bold"/>
                <a:sym typeface="Open Sauce Bold"/>
              </a:rPr>
              <a:t>3.4 Professional Membership Rights and Privileges. </a:t>
            </a:r>
          </a:p>
          <a:p>
            <a:pPr algn="l">
              <a:lnSpc>
                <a:spcPts val="3499"/>
              </a:lnSpc>
            </a:pPr>
            <a:endParaRPr lang="en-US" sz="2499" b="1">
              <a:solidFill>
                <a:srgbClr val="FFFFFF"/>
              </a:solidFill>
              <a:latin typeface="Open Sauce Bold"/>
              <a:ea typeface="Open Sauce Bold"/>
              <a:cs typeface="Open Sauce Bold"/>
              <a:sym typeface="Open Sauce Bold"/>
            </a:endParaRPr>
          </a:p>
          <a:p>
            <a:pPr algn="l">
              <a:lnSpc>
                <a:spcPts val="3499"/>
              </a:lnSpc>
            </a:pPr>
            <a:r>
              <a:rPr lang="en-US" sz="2499">
                <a:solidFill>
                  <a:srgbClr val="A3D1FD"/>
                </a:solidFill>
                <a:latin typeface="Open Sauce"/>
                <a:ea typeface="Open Sauce"/>
                <a:cs typeface="Open Sauce"/>
                <a:sym typeface="Open Sauce"/>
              </a:rPr>
              <a:t>(a)      </a:t>
            </a:r>
            <a:r>
              <a:rPr lang="en-US" sz="2499" b="1">
                <a:solidFill>
                  <a:srgbClr val="FFFFFF"/>
                </a:solidFill>
                <a:latin typeface="Open Sauce Bold"/>
                <a:ea typeface="Open Sauce Bold"/>
                <a:cs typeface="Open Sauce Bold"/>
                <a:sym typeface="Open Sauce Bold"/>
              </a:rPr>
              <a:t>Professional Members</a:t>
            </a:r>
            <a:r>
              <a:rPr lang="en-US" sz="2499">
                <a:solidFill>
                  <a:srgbClr val="A3D1FD"/>
                </a:solidFill>
                <a:latin typeface="Open Sauce"/>
                <a:ea typeface="Open Sauce"/>
                <a:cs typeface="Open Sauce"/>
                <a:sym typeface="Open Sauce"/>
              </a:rPr>
              <a:t>. Each Certified and/or Licensed Member shall have the right to one (1) vote on any matter coming before the Members and the right to attend the Annual Meeting and Clinical Symposia, the Annual Members’ Meeting, and other national meetings of NATA. Professional Members shall be eligible to serve as Directors and Officers of NATA. Professional Members also may serve on Committees and as liaisons. Professional Members shall have the right to exercise such other privileges prescribed by the Board of Directors and set forth in these Bylaws and the Policies and Procedures Manual.</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A3D1FD"/>
                </a:solidFill>
                <a:latin typeface="Open Sauce"/>
                <a:ea typeface="Open Sauce"/>
                <a:cs typeface="Open Sauce"/>
                <a:sym typeface="Open Sauce"/>
              </a:rPr>
              <a:t>(b)     </a:t>
            </a:r>
            <a:r>
              <a:rPr lang="en-US" sz="2499" b="1">
                <a:solidFill>
                  <a:srgbClr val="FFFFFF"/>
                </a:solidFill>
                <a:latin typeface="Open Sauce Bold"/>
                <a:ea typeface="Open Sauce Bold"/>
                <a:cs typeface="Open Sauce Bold"/>
                <a:sym typeface="Open Sauce Bold"/>
              </a:rPr>
              <a:t> Professional-Retired Members</a:t>
            </a:r>
            <a:r>
              <a:rPr lang="en-US" sz="2499">
                <a:solidFill>
                  <a:srgbClr val="A3D1FD"/>
                </a:solidFill>
                <a:latin typeface="Open Sauce"/>
                <a:ea typeface="Open Sauce"/>
                <a:cs typeface="Open Sauce"/>
                <a:sym typeface="Open Sauce"/>
              </a:rPr>
              <a:t>. Professional Certified-Retired and/or Licensed-Retired members shall have the right to one (1) vote on any matter coming before the Members and the right to attend the Annual Meeting and Clinical Symposia, the Annual Members’ Meeting, and other national meetings of NATA. Professional-Retired Members shall be eligible to serve as Directors and Officers of NATA. Professional-Retired Members may serve on Committees and as liaisons.  Professional-Retired members shall pay no dues and have other rights and privileges prescribed by the Board of Directors and set forth in these Bylaws and the Policies and Procedures Manual.</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b="1">
                <a:solidFill>
                  <a:srgbClr val="FFFFFF"/>
                </a:solidFill>
                <a:latin typeface="Open Sauce Bold"/>
                <a:ea typeface="Open Sauce Bold"/>
                <a:cs typeface="Open Sauce Bold"/>
                <a:sym typeface="Open Sauce Bold"/>
              </a:rPr>
              <a:t>Other Membership Rights and Privileges</a:t>
            </a:r>
            <a:r>
              <a:rPr lang="en-US" sz="2499">
                <a:solidFill>
                  <a:srgbClr val="A3D1FD"/>
                </a:solidFill>
                <a:latin typeface="Open Sauce"/>
                <a:ea typeface="Open Sauce"/>
                <a:cs typeface="Open Sauce"/>
                <a:sym typeface="Open Sauce"/>
              </a:rPr>
              <a:t>:</a:t>
            </a:r>
          </a:p>
          <a:p>
            <a:pPr algn="l">
              <a:lnSpc>
                <a:spcPts val="3499"/>
              </a:lnSpc>
            </a:pPr>
            <a:r>
              <a:rPr lang="en-US" sz="2499">
                <a:solidFill>
                  <a:srgbClr val="A3D1FD"/>
                </a:solidFill>
                <a:latin typeface="Open Sauce"/>
                <a:ea typeface="Open Sauce"/>
                <a:cs typeface="Open Sauce"/>
                <a:sym typeface="Open Sauce"/>
              </a:rPr>
              <a:t>(c)      </a:t>
            </a:r>
            <a:r>
              <a:rPr lang="en-US" sz="2499" b="1">
                <a:solidFill>
                  <a:srgbClr val="FFFFFF"/>
                </a:solidFill>
                <a:latin typeface="Open Sauce Bold"/>
                <a:ea typeface="Open Sauce Bold"/>
                <a:cs typeface="Open Sauce Bold"/>
                <a:sym typeface="Open Sauce Bold"/>
              </a:rPr>
              <a:t> Other Members</a:t>
            </a:r>
            <a:r>
              <a:rPr lang="en-US" sz="2499">
                <a:solidFill>
                  <a:srgbClr val="A3D1FD"/>
                </a:solidFill>
                <a:latin typeface="Open Sauce"/>
                <a:ea typeface="Open Sauce"/>
                <a:cs typeface="Open Sauce"/>
                <a:sym typeface="Open Sauce"/>
              </a:rPr>
              <a:t>. Other Members shall have the right to attend the Annual Meeting and Clinical Symposia, the Annual Members’ Meeting, and other national meetings of NATA, but shall have no voting rights and shall not be eligible to serve as Directors or Officers of NATA. Such Members shall have other rights and privileges prescribed by the Board of Directors and set forth in these Bylaws and the Policies and Procedures Manual.</a:t>
            </a:r>
          </a:p>
          <a:p>
            <a:pPr algn="l">
              <a:lnSpc>
                <a:spcPts val="2800"/>
              </a:lnSpc>
            </a:pPr>
            <a:endParaRPr lang="en-US" sz="2499">
              <a:solidFill>
                <a:srgbClr val="A3D1FD"/>
              </a:solidFill>
              <a:latin typeface="Open Sauce"/>
              <a:ea typeface="Open Sauce"/>
              <a:cs typeface="Open Sauce"/>
              <a:sym typeface="Open Sauce"/>
            </a:endParaRPr>
          </a:p>
          <a:p>
            <a:pPr algn="l">
              <a:lnSpc>
                <a:spcPts val="2800"/>
              </a:lnSpc>
              <a:spcBef>
                <a:spcPct val="0"/>
              </a:spcBef>
            </a:pPr>
            <a:endParaRPr lang="en-US" sz="2499">
              <a:solidFill>
                <a:srgbClr val="A3D1FD"/>
              </a:solidFill>
              <a:latin typeface="Open Sauce"/>
              <a:ea typeface="Open Sauce"/>
              <a:cs typeface="Open Sauce"/>
              <a:sym typeface="Open Sauce"/>
            </a:endParaRPr>
          </a:p>
        </p:txBody>
      </p:sp>
      <p:sp>
        <p:nvSpPr>
          <p:cNvPr id="12" name="TextBox 12"/>
          <p:cNvSpPr txBox="1"/>
          <p:nvPr/>
        </p:nvSpPr>
        <p:spPr>
          <a:xfrm>
            <a:off x="7513036" y="214812"/>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5419</Words>
  <Application>Microsoft Macintosh PowerPoint</Application>
  <PresentationFormat>Custom</PresentationFormat>
  <Paragraphs>255</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Calibri</vt:lpstr>
      <vt:lpstr>Arial</vt:lpstr>
      <vt:lpstr>Open Sauce Bold</vt:lpstr>
      <vt:lpstr>Open Sauce</vt:lpstr>
      <vt:lpstr>Serithai Expanded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NATA Bylaws Update 2025</dc:title>
  <dc:creator>Jessica Porter</dc:creator>
  <cp:lastModifiedBy>Cash, Erin</cp:lastModifiedBy>
  <cp:revision>10</cp:revision>
  <dcterms:created xsi:type="dcterms:W3CDTF">2006-08-16T00:00:00Z</dcterms:created>
  <dcterms:modified xsi:type="dcterms:W3CDTF">2025-03-26T15:16:04Z</dcterms:modified>
  <dc:identifier>DAGbknAdC5U</dc:identifier>
</cp:coreProperties>
</file>